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77" r:id="rId12"/>
    <p:sldId id="278" r:id="rId13"/>
    <p:sldId id="279" r:id="rId14"/>
    <p:sldId id="280" r:id="rId15"/>
    <p:sldId id="281" r:id="rId16"/>
    <p:sldId id="282" r:id="rId17"/>
    <p:sldId id="283" r:id="rId18"/>
    <p:sldId id="286" r:id="rId19"/>
    <p:sldId id="285" r:id="rId20"/>
    <p:sldId id="287" r:id="rId21"/>
    <p:sldId id="288" r:id="rId22"/>
    <p:sldId id="289" r:id="rId23"/>
    <p:sldId id="290" r:id="rId24"/>
    <p:sldId id="291" r:id="rId25"/>
    <p:sldId id="292" r:id="rId26"/>
    <p:sldId id="293" r:id="rId27"/>
    <p:sldId id="294" r:id="rId28"/>
  </p:sldIdLst>
  <p:sldSz cx="18288000" cy="10287000"/>
  <p:notesSz cx="6858000" cy="9144000"/>
  <p:embeddedFontLst>
    <p:embeddedFont>
      <p:font typeface="Anton" pitchFamily="2" charset="0"/>
      <p:regular r:id="rId30"/>
    </p:embeddedFont>
    <p:embeddedFont>
      <p:font typeface="Arial Bold" panose="020B0704020202020204" pitchFamily="34" charset="0"/>
      <p:regular r:id="rId31"/>
      <p:bold r:id="rId32"/>
    </p:embeddedFont>
    <p:embeddedFont>
      <p:font typeface="Cormorant Garamond Bold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62180-8801-45D5-9B04-81811B947610}"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2EE713-A60E-42B5-97FA-F78D69EC76D2}" type="slidenum">
              <a:rPr lang="en-US" smtClean="0"/>
              <a:t>‹#›</a:t>
            </a:fld>
            <a:endParaRPr lang="en-US"/>
          </a:p>
        </p:txBody>
      </p:sp>
    </p:spTree>
    <p:extLst>
      <p:ext uri="{BB962C8B-B14F-4D97-AF65-F5344CB8AC3E}">
        <p14:creationId xmlns:p14="http://schemas.microsoft.com/office/powerpoint/2010/main" val="421402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EE713-A60E-42B5-97FA-F78D69EC76D2}" type="slidenum">
              <a:rPr lang="en-US" smtClean="0"/>
              <a:t>21</a:t>
            </a:fld>
            <a:endParaRPr lang="en-US"/>
          </a:p>
        </p:txBody>
      </p:sp>
    </p:spTree>
    <p:extLst>
      <p:ext uri="{BB962C8B-B14F-4D97-AF65-F5344CB8AC3E}">
        <p14:creationId xmlns:p14="http://schemas.microsoft.com/office/powerpoint/2010/main" val="2437611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EE713-A60E-42B5-97FA-F78D69EC76D2}" type="slidenum">
              <a:rPr lang="en-US" smtClean="0"/>
              <a:t>22</a:t>
            </a:fld>
            <a:endParaRPr lang="en-US"/>
          </a:p>
        </p:txBody>
      </p:sp>
    </p:spTree>
    <p:extLst>
      <p:ext uri="{BB962C8B-B14F-4D97-AF65-F5344CB8AC3E}">
        <p14:creationId xmlns:p14="http://schemas.microsoft.com/office/powerpoint/2010/main" val="4192817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EE713-A60E-42B5-97FA-F78D69EC76D2}" type="slidenum">
              <a:rPr lang="en-US" smtClean="0"/>
              <a:t>23</a:t>
            </a:fld>
            <a:endParaRPr lang="en-US"/>
          </a:p>
        </p:txBody>
      </p:sp>
    </p:spTree>
    <p:extLst>
      <p:ext uri="{BB962C8B-B14F-4D97-AF65-F5344CB8AC3E}">
        <p14:creationId xmlns:p14="http://schemas.microsoft.com/office/powerpoint/2010/main" val="3665296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93943" y="-3084057"/>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219340"/>
            <a:ext cx="2651507" cy="2651507"/>
          </a:xfrm>
          <a:custGeom>
            <a:avLst/>
            <a:gdLst/>
            <a:ahLst/>
            <a:cxnLst/>
            <a:rect l="l" t="t" r="r" b="b"/>
            <a:pathLst>
              <a:path w="2651507" h="2651507">
                <a:moveTo>
                  <a:pt x="0" y="0"/>
                </a:moveTo>
                <a:lnTo>
                  <a:pt x="2651507" y="0"/>
                </a:lnTo>
                <a:lnTo>
                  <a:pt x="2651507" y="2651507"/>
                </a:lnTo>
                <a:lnTo>
                  <a:pt x="0" y="2651507"/>
                </a:lnTo>
                <a:lnTo>
                  <a:pt x="0" y="0"/>
                </a:lnTo>
                <a:close/>
              </a:path>
            </a:pathLst>
          </a:custGeom>
          <a:blipFill>
            <a:blip r:embed="rId4"/>
            <a:stretch>
              <a:fillRect/>
            </a:stretch>
          </a:blipFill>
        </p:spPr>
      </p:sp>
      <p:graphicFrame>
        <p:nvGraphicFramePr>
          <p:cNvPr id="5" name="Table 5"/>
          <p:cNvGraphicFramePr>
            <a:graphicFrameLocks noGrp="1"/>
          </p:cNvGraphicFramePr>
          <p:nvPr>
            <p:extLst>
              <p:ext uri="{D42A27DB-BD31-4B8C-83A1-F6EECF244321}">
                <p14:modId xmlns:p14="http://schemas.microsoft.com/office/powerpoint/2010/main" val="948848877"/>
              </p:ext>
            </p:extLst>
          </p:nvPr>
        </p:nvGraphicFramePr>
        <p:xfrm>
          <a:off x="4572000" y="6219587"/>
          <a:ext cx="10153709" cy="3620780"/>
        </p:xfrm>
        <a:graphic>
          <a:graphicData uri="http://schemas.openxmlformats.org/drawingml/2006/table">
            <a:tbl>
              <a:tblPr/>
              <a:tblGrid>
                <a:gridCol w="4008054">
                  <a:extLst>
                    <a:ext uri="{9D8B030D-6E8A-4147-A177-3AD203B41FA5}">
                      <a16:colId xmlns:a16="http://schemas.microsoft.com/office/drawing/2014/main" val="20000"/>
                    </a:ext>
                  </a:extLst>
                </a:gridCol>
                <a:gridCol w="6145655">
                  <a:extLst>
                    <a:ext uri="{9D8B030D-6E8A-4147-A177-3AD203B41FA5}">
                      <a16:colId xmlns:a16="http://schemas.microsoft.com/office/drawing/2014/main" val="20001"/>
                    </a:ext>
                  </a:extLst>
                </a:gridCol>
              </a:tblGrid>
              <a:tr h="905195">
                <a:tc>
                  <a:txBody>
                    <a:bodyPr/>
                    <a:lstStyle/>
                    <a:p>
                      <a:pPr algn="just">
                        <a:lnSpc>
                          <a:spcPts val="4339"/>
                        </a:lnSpc>
                        <a:defRPr/>
                      </a:pPr>
                      <a:r>
                        <a:rPr lang="en-US" sz="3099" dirty="0">
                          <a:solidFill>
                            <a:schemeClr val="tx1"/>
                          </a:solidFill>
                          <a:latin typeface="Arial"/>
                        </a:rPr>
                        <a:t>Sinh </a:t>
                      </a:r>
                      <a:r>
                        <a:rPr lang="en-US" sz="3099" dirty="0" err="1">
                          <a:solidFill>
                            <a:schemeClr val="tx1"/>
                          </a:solidFill>
                          <a:latin typeface="Arial"/>
                        </a:rPr>
                        <a:t>viên</a:t>
                      </a:r>
                      <a:r>
                        <a:rPr lang="en-US" sz="3099">
                          <a:solidFill>
                            <a:schemeClr val="tx1"/>
                          </a:solidFill>
                          <a:latin typeface="Arial"/>
                        </a:rPr>
                        <a:t> thực hiện:</a:t>
                      </a:r>
                      <a:endParaRPr lang="en-US" sz="1100">
                        <a:solidFill>
                          <a:schemeClr val="tx1"/>
                        </a:solidFill>
                      </a:endParaRPr>
                    </a:p>
                  </a:txBody>
                  <a:tcPr marL="190500" marR="190500" marT="190500" marB="19050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4339"/>
                        </a:lnSpc>
                        <a:defRPr/>
                      </a:pPr>
                      <a:r>
                        <a:rPr lang="en-US" sz="3099">
                          <a:solidFill>
                            <a:schemeClr val="tx1"/>
                          </a:solidFill>
                          <a:latin typeface="Arial"/>
                        </a:rPr>
                        <a:t>Nguyễn Thanh Hơn</a:t>
                      </a:r>
                      <a:endParaRPr lang="en-US" sz="1100">
                        <a:solidFill>
                          <a:schemeClr val="tx1"/>
                        </a:solidFill>
                      </a:endParaRPr>
                    </a:p>
                  </a:txBody>
                  <a:tcPr marL="190500" marR="190500" marT="190500" marB="19050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05195">
                <a:tc>
                  <a:txBody>
                    <a:bodyPr/>
                    <a:lstStyle/>
                    <a:p>
                      <a:pPr algn="just">
                        <a:lnSpc>
                          <a:spcPts val="4339"/>
                        </a:lnSpc>
                        <a:defRPr/>
                      </a:pPr>
                      <a:r>
                        <a:rPr lang="en-US" sz="3099">
                          <a:solidFill>
                            <a:schemeClr val="tx1"/>
                          </a:solidFill>
                          <a:latin typeface="Arial"/>
                        </a:rPr>
                        <a:t>Mã số sinh viên:</a:t>
                      </a:r>
                      <a:endParaRPr lang="en-US" sz="1100">
                        <a:solidFill>
                          <a:schemeClr val="tx1"/>
                        </a:solidFill>
                      </a:endParaRPr>
                    </a:p>
                  </a:txBody>
                  <a:tcPr marL="190500" marR="190500" marT="190500" marB="19050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4339"/>
                        </a:lnSpc>
                        <a:defRPr/>
                      </a:pPr>
                      <a:r>
                        <a:rPr lang="en-US" sz="3099">
                          <a:solidFill>
                            <a:schemeClr val="tx1"/>
                          </a:solidFill>
                          <a:latin typeface="Arial"/>
                        </a:rPr>
                        <a:t>0950080108</a:t>
                      </a:r>
                      <a:endParaRPr lang="en-US" sz="1100">
                        <a:solidFill>
                          <a:schemeClr val="tx1"/>
                        </a:solidFill>
                      </a:endParaRPr>
                    </a:p>
                  </a:txBody>
                  <a:tcPr marL="190500" marR="190500" marT="190500" marB="19050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05195">
                <a:tc>
                  <a:txBody>
                    <a:bodyPr/>
                    <a:lstStyle/>
                    <a:p>
                      <a:pPr algn="just">
                        <a:lnSpc>
                          <a:spcPts val="4339"/>
                        </a:lnSpc>
                        <a:defRPr/>
                      </a:pPr>
                      <a:r>
                        <a:rPr lang="en-US" sz="3099">
                          <a:solidFill>
                            <a:schemeClr val="tx1"/>
                          </a:solidFill>
                          <a:latin typeface="Arial"/>
                        </a:rPr>
                        <a:t>Lớp:</a:t>
                      </a:r>
                      <a:endParaRPr lang="en-US" sz="1100">
                        <a:solidFill>
                          <a:schemeClr val="tx1"/>
                        </a:solidFill>
                      </a:endParaRPr>
                    </a:p>
                  </a:txBody>
                  <a:tcPr marL="190500" marR="190500" marT="190500" marB="19050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4339"/>
                        </a:lnSpc>
                        <a:defRPr/>
                      </a:pPr>
                      <a:r>
                        <a:rPr lang="en-US" sz="3099">
                          <a:solidFill>
                            <a:schemeClr val="tx1"/>
                          </a:solidFill>
                          <a:latin typeface="Arial"/>
                        </a:rPr>
                        <a:t>09_ĐH_CNPM3</a:t>
                      </a:r>
                      <a:endParaRPr lang="en-US" sz="1100">
                        <a:solidFill>
                          <a:schemeClr val="tx1"/>
                        </a:solidFill>
                      </a:endParaRPr>
                    </a:p>
                  </a:txBody>
                  <a:tcPr marL="190500" marR="190500" marT="190500" marB="19050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905195">
                <a:tc>
                  <a:txBody>
                    <a:bodyPr/>
                    <a:lstStyle/>
                    <a:p>
                      <a:pPr algn="just">
                        <a:lnSpc>
                          <a:spcPts val="4339"/>
                        </a:lnSpc>
                        <a:defRPr/>
                      </a:pPr>
                      <a:r>
                        <a:rPr lang="en-US" sz="3099">
                          <a:solidFill>
                            <a:schemeClr val="tx1"/>
                          </a:solidFill>
                          <a:latin typeface="Arial"/>
                        </a:rPr>
                        <a:t>Khoá:</a:t>
                      </a:r>
                      <a:endParaRPr lang="en-US" sz="1100">
                        <a:solidFill>
                          <a:schemeClr val="tx1"/>
                        </a:solidFill>
                      </a:endParaRPr>
                    </a:p>
                  </a:txBody>
                  <a:tcPr marL="190500" marR="190500" marT="190500" marB="19050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4339"/>
                        </a:lnSpc>
                        <a:defRPr/>
                      </a:pPr>
                      <a:r>
                        <a:rPr lang="en-US" sz="3099">
                          <a:solidFill>
                            <a:schemeClr val="tx1"/>
                          </a:solidFill>
                          <a:latin typeface="Arial"/>
                        </a:rPr>
                        <a:t>2020 – 2024</a:t>
                      </a:r>
                      <a:endParaRPr lang="en-US" sz="1100">
                        <a:solidFill>
                          <a:schemeClr val="tx1"/>
                        </a:solidFill>
                      </a:endParaRPr>
                    </a:p>
                  </a:txBody>
                  <a:tcPr marL="190500" marR="190500" marT="190500" marB="19050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6" name="TextBox 6"/>
          <p:cNvSpPr txBox="1"/>
          <p:nvPr/>
        </p:nvSpPr>
        <p:spPr>
          <a:xfrm>
            <a:off x="1872740" y="562164"/>
            <a:ext cx="14542519" cy="1609543"/>
          </a:xfrm>
          <a:prstGeom prst="rect">
            <a:avLst/>
          </a:prstGeom>
        </p:spPr>
        <p:txBody>
          <a:bodyPr lIns="0" tIns="0" rIns="0" bIns="0" rtlCol="0" anchor="t">
            <a:spAutoFit/>
          </a:bodyPr>
          <a:lstStyle/>
          <a:p>
            <a:pPr algn="ctr">
              <a:lnSpc>
                <a:spcPts val="6599"/>
              </a:lnSpc>
            </a:pPr>
            <a:r>
              <a:rPr lang="en-US" sz="4300">
                <a:latin typeface="Arial" panose="020B0604020202020204" pitchFamily="34" charset="0"/>
                <a:cs typeface="Arial" panose="020B0604020202020204" pitchFamily="34" charset="0"/>
              </a:rPr>
              <a:t>TRƯỜNG ĐẠI HỌC TÀI NGUYÊN VÀ MÔI TRƯỜNG </a:t>
            </a:r>
          </a:p>
          <a:p>
            <a:pPr algn="ctr">
              <a:lnSpc>
                <a:spcPts val="6599"/>
              </a:lnSpc>
            </a:pPr>
            <a:r>
              <a:rPr lang="en-US" sz="4300">
                <a:latin typeface="Arial" panose="020B0604020202020204" pitchFamily="34" charset="0"/>
                <a:cs typeface="Arial" panose="020B0604020202020204" pitchFamily="34" charset="0"/>
              </a:rPr>
              <a:t>THÀNH PHỐ HỒ CHÍ MINH</a:t>
            </a:r>
          </a:p>
        </p:txBody>
      </p:sp>
      <p:sp>
        <p:nvSpPr>
          <p:cNvPr id="7" name="TextBox 7"/>
          <p:cNvSpPr txBox="1"/>
          <p:nvPr/>
        </p:nvSpPr>
        <p:spPr>
          <a:xfrm>
            <a:off x="2882741" y="2589855"/>
            <a:ext cx="12522518" cy="1744260"/>
          </a:xfrm>
          <a:prstGeom prst="rect">
            <a:avLst/>
          </a:prstGeom>
        </p:spPr>
        <p:txBody>
          <a:bodyPr lIns="0" tIns="0" rIns="0" bIns="0" rtlCol="0" anchor="t">
            <a:spAutoFit/>
          </a:bodyPr>
          <a:lstStyle/>
          <a:p>
            <a:pPr algn="ctr">
              <a:lnSpc>
                <a:spcPts val="7166"/>
              </a:lnSpc>
            </a:pPr>
            <a:r>
              <a:rPr lang="en-US" sz="4000" b="1">
                <a:latin typeface="Arial" panose="020B0604020202020204" pitchFamily="34" charset="0"/>
                <a:cs typeface="Arial" panose="020B0604020202020204" pitchFamily="34" charset="0"/>
              </a:rPr>
              <a:t>BÁO CÁO CHUYÊN NGÀNH</a:t>
            </a:r>
          </a:p>
          <a:p>
            <a:pPr algn="ctr">
              <a:lnSpc>
                <a:spcPts val="7166"/>
              </a:lnSpc>
            </a:pPr>
            <a:r>
              <a:rPr lang="en-US" sz="4000" b="1">
                <a:latin typeface="Arial" panose="020B0604020202020204" pitchFamily="34" charset="0"/>
                <a:cs typeface="Arial" panose="020B0604020202020204" pitchFamily="34" charset="0"/>
              </a:rPr>
              <a:t>CHUYÊN NGÀNH: CÔNG NGHỆ THÔNG TIN</a:t>
            </a:r>
          </a:p>
        </p:txBody>
      </p:sp>
      <p:sp>
        <p:nvSpPr>
          <p:cNvPr id="8" name="TextBox 8"/>
          <p:cNvSpPr txBox="1"/>
          <p:nvPr/>
        </p:nvSpPr>
        <p:spPr>
          <a:xfrm>
            <a:off x="3936206" y="4828276"/>
            <a:ext cx="10415588" cy="749821"/>
          </a:xfrm>
          <a:prstGeom prst="rect">
            <a:avLst/>
          </a:prstGeom>
        </p:spPr>
        <p:txBody>
          <a:bodyPr lIns="0" tIns="0" rIns="0" bIns="0" rtlCol="0" anchor="t">
            <a:spAutoFit/>
          </a:bodyPr>
          <a:lstStyle/>
          <a:p>
            <a:pPr algn="ctr">
              <a:lnSpc>
                <a:spcPts val="6440"/>
              </a:lnSpc>
              <a:spcBef>
                <a:spcPct val="0"/>
              </a:spcBef>
            </a:pPr>
            <a:r>
              <a:rPr lang="en-US" sz="4600">
                <a:latin typeface="Arial" panose="020B0604020202020204" pitchFamily="34" charset="0"/>
                <a:cs typeface="Arial" panose="020B0604020202020204" pitchFamily="34" charset="0"/>
              </a:rPr>
              <a:t>Quản lý </a:t>
            </a:r>
            <a:r>
              <a:rPr lang="en-US" sz="4400">
                <a:latin typeface="Arial" panose="020B0604020202020204" pitchFamily="34" charset="0"/>
                <a:cs typeface="Arial" panose="020B0604020202020204" pitchFamily="34" charset="0"/>
              </a:rPr>
              <a:t>website</a:t>
            </a:r>
            <a:r>
              <a:rPr lang="en-US" sz="4600">
                <a:latin typeface="Arial" panose="020B0604020202020204" pitchFamily="34" charset="0"/>
                <a:cs typeface="Arial" panose="020B0604020202020204" pitchFamily="34" charset="0"/>
              </a:rPr>
              <a:t> bán linh kiện điện tử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sp>
        <p:nvSpPr>
          <p:cNvPr id="2" name="Freeform 2"/>
          <p:cNvSpPr/>
          <p:nvPr/>
        </p:nvSpPr>
        <p:spPr>
          <a:xfrm>
            <a:off x="5590127" y="1333500"/>
            <a:ext cx="7376016" cy="8266771"/>
          </a:xfrm>
          <a:custGeom>
            <a:avLst/>
            <a:gdLst/>
            <a:ahLst/>
            <a:cxnLst/>
            <a:rect l="l" t="t" r="r" b="b"/>
            <a:pathLst>
              <a:path w="4983418" h="7616282">
                <a:moveTo>
                  <a:pt x="0" y="0"/>
                </a:moveTo>
                <a:lnTo>
                  <a:pt x="4983418" y="0"/>
                </a:lnTo>
                <a:lnTo>
                  <a:pt x="4983418" y="7616282"/>
                </a:lnTo>
                <a:lnTo>
                  <a:pt x="0" y="7616282"/>
                </a:lnTo>
                <a:lnTo>
                  <a:pt x="0" y="0"/>
                </a:lnTo>
                <a:close/>
              </a:path>
            </a:pathLst>
          </a:custGeom>
          <a:blipFill>
            <a:blip r:embed="rId2"/>
            <a:stretch>
              <a:fillRect/>
            </a:stretch>
          </a:blipFill>
        </p:spPr>
      </p:sp>
      <p:sp>
        <p:nvSpPr>
          <p:cNvPr id="3" name="TextBox 3"/>
          <p:cNvSpPr txBox="1"/>
          <p:nvPr/>
        </p:nvSpPr>
        <p:spPr>
          <a:xfrm>
            <a:off x="-304800" y="409730"/>
            <a:ext cx="9582935" cy="553998"/>
          </a:xfrm>
          <a:prstGeom prst="rect">
            <a:avLst/>
          </a:prstGeom>
        </p:spPr>
        <p:txBody>
          <a:bodyPr wrap="square" lIns="0" tIns="0" rIns="0" bIns="0" rtlCol="0" anchor="t">
            <a:spAutoFit/>
          </a:bodyPr>
          <a:lstStyle/>
          <a:p>
            <a:pPr lvl="4" algn="just">
              <a:spcAft>
                <a:spcPts val="800"/>
              </a:spcAft>
            </a:pPr>
            <a:r>
              <a:rPr lang="vi-VN" sz="3600" b="1">
                <a:effectLst/>
              </a:rPr>
              <a:t>Biểu đồ Usecase – Tổng quát</a:t>
            </a:r>
            <a:endParaRPr lang="en-US" sz="3600" b="1">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vi-VN" sz="3600" b="1">
                <a:effectLst/>
              </a:rPr>
              <a:t>Biểu đồ Usecase – Quản lý sản phẩm</a:t>
            </a:r>
            <a:endParaRPr lang="en-US" sz="3600" b="1">
              <a:effectLst/>
            </a:endParaRPr>
          </a:p>
        </p:txBody>
      </p:sp>
      <p:pic>
        <p:nvPicPr>
          <p:cNvPr id="4" name="Picture 3">
            <a:extLst>
              <a:ext uri="{FF2B5EF4-FFF2-40B4-BE49-F238E27FC236}">
                <a16:creationId xmlns:a16="http://schemas.microsoft.com/office/drawing/2014/main" id="{68757681-E995-4EF9-22BC-31383C64CD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5393" y="1587122"/>
            <a:ext cx="12957214" cy="7112756"/>
          </a:xfrm>
          <a:prstGeom prst="rect">
            <a:avLst/>
          </a:prstGeom>
          <a:noFill/>
          <a:ln>
            <a:solidFill>
              <a:schemeClr val="bg1"/>
            </a:solidFill>
          </a:ln>
        </p:spPr>
      </p:pic>
    </p:spTree>
    <p:extLst>
      <p:ext uri="{BB962C8B-B14F-4D97-AF65-F5344CB8AC3E}">
        <p14:creationId xmlns:p14="http://schemas.microsoft.com/office/powerpoint/2010/main" val="4091171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vi-VN" sz="3600" b="1">
                <a:effectLst/>
              </a:rPr>
              <a:t>Biểu đồ Usecase – Quản lý đơn hàng</a:t>
            </a:r>
            <a:endParaRPr lang="en-US" sz="3600" b="1">
              <a:effectLst/>
            </a:endParaRPr>
          </a:p>
        </p:txBody>
      </p:sp>
      <p:pic>
        <p:nvPicPr>
          <p:cNvPr id="2" name="Picture 1">
            <a:extLst>
              <a:ext uri="{FF2B5EF4-FFF2-40B4-BE49-F238E27FC236}">
                <a16:creationId xmlns:a16="http://schemas.microsoft.com/office/drawing/2014/main" id="{A6A56481-128C-7BF8-B220-615FCE07A0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9018" y="2044868"/>
            <a:ext cx="14589964" cy="6400800"/>
          </a:xfrm>
          <a:prstGeom prst="rect">
            <a:avLst/>
          </a:prstGeom>
          <a:noFill/>
          <a:ln>
            <a:solidFill>
              <a:schemeClr val="bg1"/>
            </a:solidFill>
          </a:ln>
        </p:spPr>
      </p:pic>
    </p:spTree>
    <p:extLst>
      <p:ext uri="{BB962C8B-B14F-4D97-AF65-F5344CB8AC3E}">
        <p14:creationId xmlns:p14="http://schemas.microsoft.com/office/powerpoint/2010/main" val="2073787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en-US" sz="3600" b="1">
                <a:effectLst/>
                <a:latin typeface="Times New Roman" panose="02020603050405020304" pitchFamily="18" charset="0"/>
                <a:ea typeface="Calibri" panose="020F0502020204030204" pitchFamily="34" charset="0"/>
              </a:rPr>
              <a:t>Biểu đồ hoạt động - Đăng </a:t>
            </a:r>
            <a:r>
              <a:rPr lang="vi-VN" sz="3600" b="1">
                <a:effectLst/>
                <a:latin typeface="Times New Roman" panose="02020603050405020304" pitchFamily="18" charset="0"/>
                <a:ea typeface="Calibri" panose="020F0502020204030204" pitchFamily="34" charset="0"/>
              </a:rPr>
              <a:t>ký</a:t>
            </a:r>
            <a:endParaRPr lang="en-US" sz="3600" b="1">
              <a:effectLst/>
            </a:endParaRPr>
          </a:p>
        </p:txBody>
      </p:sp>
      <p:pic>
        <p:nvPicPr>
          <p:cNvPr id="4" name="Picture 3">
            <a:extLst>
              <a:ext uri="{FF2B5EF4-FFF2-40B4-BE49-F238E27FC236}">
                <a16:creationId xmlns:a16="http://schemas.microsoft.com/office/drawing/2014/main" id="{9CB55AC2-94A9-6526-706A-CEF18BC35C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46498" y="1181100"/>
            <a:ext cx="7795004" cy="8534400"/>
          </a:xfrm>
          <a:prstGeom prst="rect">
            <a:avLst/>
          </a:prstGeom>
          <a:noFill/>
          <a:ln>
            <a:noFill/>
          </a:ln>
        </p:spPr>
      </p:pic>
    </p:spTree>
    <p:extLst>
      <p:ext uri="{BB962C8B-B14F-4D97-AF65-F5344CB8AC3E}">
        <p14:creationId xmlns:p14="http://schemas.microsoft.com/office/powerpoint/2010/main" val="4104390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en-US" sz="3600" b="1">
                <a:effectLst/>
                <a:latin typeface="Times New Roman" panose="02020603050405020304" pitchFamily="18" charset="0"/>
                <a:ea typeface="Calibri" panose="020F0502020204030204" pitchFamily="34" charset="0"/>
              </a:rPr>
              <a:t>Biểu đồ hoạt động - Đăng </a:t>
            </a:r>
            <a:r>
              <a:rPr lang="vi-VN" sz="3600" b="1">
                <a:effectLst/>
                <a:latin typeface="Times New Roman" panose="02020603050405020304" pitchFamily="18" charset="0"/>
                <a:ea typeface="Calibri" panose="020F0502020204030204" pitchFamily="34" charset="0"/>
              </a:rPr>
              <a:t>nhập</a:t>
            </a:r>
            <a:endParaRPr lang="en-US" sz="3600" b="1">
              <a:effectLst/>
            </a:endParaRPr>
          </a:p>
        </p:txBody>
      </p:sp>
      <p:pic>
        <p:nvPicPr>
          <p:cNvPr id="2" name="Picture 1">
            <a:extLst>
              <a:ext uri="{FF2B5EF4-FFF2-40B4-BE49-F238E27FC236}">
                <a16:creationId xmlns:a16="http://schemas.microsoft.com/office/drawing/2014/main" id="{9C06C32B-B8E4-B0E4-D313-4BC3C847A1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03799" y="1333500"/>
            <a:ext cx="8880402" cy="8305800"/>
          </a:xfrm>
          <a:prstGeom prst="rect">
            <a:avLst/>
          </a:prstGeom>
          <a:noFill/>
          <a:ln>
            <a:solidFill>
              <a:schemeClr val="tx1"/>
            </a:solidFill>
          </a:ln>
        </p:spPr>
      </p:pic>
    </p:spTree>
    <p:extLst>
      <p:ext uri="{BB962C8B-B14F-4D97-AF65-F5344CB8AC3E}">
        <p14:creationId xmlns:p14="http://schemas.microsoft.com/office/powerpoint/2010/main" val="1158709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en-US" sz="3600" b="1">
                <a:effectLst/>
                <a:latin typeface="Times New Roman" panose="02020603050405020304" pitchFamily="18" charset="0"/>
                <a:ea typeface="Calibri" panose="020F0502020204030204" pitchFamily="34" charset="0"/>
              </a:rPr>
              <a:t>Biểu đồ </a:t>
            </a:r>
            <a:r>
              <a:rPr lang="vi-VN" sz="3600" b="1">
                <a:effectLst/>
                <a:latin typeface="Times New Roman" panose="02020603050405020304" pitchFamily="18" charset="0"/>
                <a:ea typeface="Calibri" panose="020F0502020204030204" pitchFamily="34" charset="0"/>
              </a:rPr>
              <a:t>tuần</a:t>
            </a:r>
            <a:r>
              <a:rPr lang="en-US" sz="3600" b="1">
                <a:effectLst/>
                <a:latin typeface="Times New Roman" panose="02020603050405020304" pitchFamily="18" charset="0"/>
                <a:ea typeface="Calibri" panose="020F0502020204030204" pitchFamily="34" charset="0"/>
              </a:rPr>
              <a:t> </a:t>
            </a:r>
            <a:r>
              <a:rPr lang="vi-VN" sz="3600" b="1">
                <a:effectLst/>
                <a:latin typeface="Times New Roman" panose="02020603050405020304" pitchFamily="18" charset="0"/>
                <a:ea typeface="Calibri" panose="020F0502020204030204" pitchFamily="34" charset="0"/>
              </a:rPr>
              <a:t>tự</a:t>
            </a:r>
            <a:r>
              <a:rPr lang="en-US" sz="3600" b="1">
                <a:effectLst/>
                <a:latin typeface="Times New Roman" panose="02020603050405020304" pitchFamily="18" charset="0"/>
                <a:ea typeface="Calibri" panose="020F0502020204030204" pitchFamily="34" charset="0"/>
              </a:rPr>
              <a:t> - Đăng </a:t>
            </a:r>
            <a:r>
              <a:rPr lang="vi-VN" sz="3600" b="1">
                <a:effectLst/>
                <a:latin typeface="Times New Roman" panose="02020603050405020304" pitchFamily="18" charset="0"/>
                <a:ea typeface="Calibri" panose="020F0502020204030204" pitchFamily="34" charset="0"/>
              </a:rPr>
              <a:t>ký</a:t>
            </a:r>
            <a:endParaRPr lang="en-US" sz="3600" b="1">
              <a:effectLst/>
            </a:endParaRPr>
          </a:p>
        </p:txBody>
      </p:sp>
      <p:pic>
        <p:nvPicPr>
          <p:cNvPr id="4" name="Picture 3">
            <a:extLst>
              <a:ext uri="{FF2B5EF4-FFF2-40B4-BE49-F238E27FC236}">
                <a16:creationId xmlns:a16="http://schemas.microsoft.com/office/drawing/2014/main" id="{E3333889-71FC-0714-DD07-530B3ADB34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485900"/>
            <a:ext cx="10363200" cy="7543800"/>
          </a:xfrm>
          <a:prstGeom prst="rect">
            <a:avLst/>
          </a:prstGeom>
          <a:noFill/>
          <a:ln>
            <a:solidFill>
              <a:schemeClr val="tx1"/>
            </a:solidFill>
          </a:ln>
        </p:spPr>
      </p:pic>
    </p:spTree>
    <p:extLst>
      <p:ext uri="{BB962C8B-B14F-4D97-AF65-F5344CB8AC3E}">
        <p14:creationId xmlns:p14="http://schemas.microsoft.com/office/powerpoint/2010/main" val="988590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en-US" sz="3600" b="1">
                <a:effectLst/>
                <a:latin typeface="Times New Roman" panose="02020603050405020304" pitchFamily="18" charset="0"/>
                <a:ea typeface="Calibri" panose="020F0502020204030204" pitchFamily="34" charset="0"/>
              </a:rPr>
              <a:t>Biểu đồ </a:t>
            </a:r>
            <a:r>
              <a:rPr lang="vi-VN" sz="3600" b="1">
                <a:effectLst/>
                <a:latin typeface="Times New Roman" panose="02020603050405020304" pitchFamily="18" charset="0"/>
                <a:ea typeface="Calibri" panose="020F0502020204030204" pitchFamily="34" charset="0"/>
              </a:rPr>
              <a:t>tuần</a:t>
            </a:r>
            <a:r>
              <a:rPr lang="en-US" sz="3600" b="1">
                <a:effectLst/>
                <a:latin typeface="Times New Roman" panose="02020603050405020304" pitchFamily="18" charset="0"/>
                <a:ea typeface="Calibri" panose="020F0502020204030204" pitchFamily="34" charset="0"/>
              </a:rPr>
              <a:t> </a:t>
            </a:r>
            <a:r>
              <a:rPr lang="vi-VN" sz="3600" b="1">
                <a:effectLst/>
                <a:latin typeface="Times New Roman" panose="02020603050405020304" pitchFamily="18" charset="0"/>
                <a:ea typeface="Calibri" panose="020F0502020204030204" pitchFamily="34" charset="0"/>
              </a:rPr>
              <a:t>tự</a:t>
            </a:r>
            <a:r>
              <a:rPr lang="en-US" sz="3600" b="1">
                <a:effectLst/>
                <a:latin typeface="Times New Roman" panose="02020603050405020304" pitchFamily="18" charset="0"/>
                <a:ea typeface="Calibri" panose="020F0502020204030204" pitchFamily="34" charset="0"/>
              </a:rPr>
              <a:t> - Đăng </a:t>
            </a:r>
            <a:r>
              <a:rPr lang="vi-VN" sz="3600" b="1">
                <a:effectLst/>
                <a:latin typeface="Times New Roman" panose="02020603050405020304" pitchFamily="18" charset="0"/>
                <a:ea typeface="Calibri" panose="020F0502020204030204" pitchFamily="34" charset="0"/>
              </a:rPr>
              <a:t>nhập</a:t>
            </a:r>
            <a:endParaRPr lang="en-US" sz="3600" b="1">
              <a:effectLst/>
            </a:endParaRPr>
          </a:p>
        </p:txBody>
      </p:sp>
      <p:pic>
        <p:nvPicPr>
          <p:cNvPr id="5" name="Picture 4">
            <a:extLst>
              <a:ext uri="{FF2B5EF4-FFF2-40B4-BE49-F238E27FC236}">
                <a16:creationId xmlns:a16="http://schemas.microsoft.com/office/drawing/2014/main" id="{08A4FD43-2AA7-234B-4B0C-6D87BE9D44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1216005"/>
            <a:ext cx="10896600" cy="8661265"/>
          </a:xfrm>
          <a:prstGeom prst="rect">
            <a:avLst/>
          </a:prstGeom>
          <a:noFill/>
          <a:ln>
            <a:solidFill>
              <a:schemeClr val="tx1"/>
            </a:solidFill>
          </a:ln>
        </p:spPr>
      </p:pic>
    </p:spTree>
    <p:extLst>
      <p:ext uri="{BB962C8B-B14F-4D97-AF65-F5344CB8AC3E}">
        <p14:creationId xmlns:p14="http://schemas.microsoft.com/office/powerpoint/2010/main" val="418910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vi-VN" sz="3600" b="1">
                <a:effectLst/>
                <a:latin typeface="Times New Roman" panose="02020603050405020304" pitchFamily="18" charset="0"/>
                <a:ea typeface="Calibri" panose="020F0502020204030204" pitchFamily="34" charset="0"/>
              </a:rPr>
              <a:t>Sơ đồ ERD</a:t>
            </a:r>
            <a:endParaRPr lang="en-US" sz="3600" b="1">
              <a:effectLst/>
            </a:endParaRPr>
          </a:p>
        </p:txBody>
      </p:sp>
      <p:pic>
        <p:nvPicPr>
          <p:cNvPr id="2" name="Picture 1">
            <a:extLst>
              <a:ext uri="{FF2B5EF4-FFF2-40B4-BE49-F238E27FC236}">
                <a16:creationId xmlns:a16="http://schemas.microsoft.com/office/drawing/2014/main" id="{BAD81879-56D9-CBE9-0078-C4310922E1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562100"/>
            <a:ext cx="12649200" cy="7713335"/>
          </a:xfrm>
          <a:prstGeom prst="rect">
            <a:avLst/>
          </a:prstGeom>
          <a:noFill/>
          <a:ln>
            <a:solidFill>
              <a:schemeClr val="tx1"/>
            </a:solidFill>
          </a:ln>
        </p:spPr>
      </p:pic>
    </p:spTree>
    <p:extLst>
      <p:ext uri="{BB962C8B-B14F-4D97-AF65-F5344CB8AC3E}">
        <p14:creationId xmlns:p14="http://schemas.microsoft.com/office/powerpoint/2010/main" val="744974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vi-VN" sz="3600" b="1">
                <a:effectLst/>
              </a:rPr>
              <a:t>Giao diện người dùng</a:t>
            </a:r>
            <a:endParaRPr lang="en-US" sz="3600" b="1">
              <a:effectLst/>
            </a:endParaRPr>
          </a:p>
        </p:txBody>
      </p:sp>
      <p:sp>
        <p:nvSpPr>
          <p:cNvPr id="6" name="Rectangle 5">
            <a:extLst>
              <a:ext uri="{FF2B5EF4-FFF2-40B4-BE49-F238E27FC236}">
                <a16:creationId xmlns:a16="http://schemas.microsoft.com/office/drawing/2014/main" id="{E5B9B81D-8764-B499-B451-62173077F501}"/>
              </a:ext>
            </a:extLst>
          </p:cNvPr>
          <p:cNvSpPr/>
          <p:nvPr/>
        </p:nvSpPr>
        <p:spPr>
          <a:xfrm>
            <a:off x="1714500" y="1447800"/>
            <a:ext cx="14859000" cy="7391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7FB259E-B552-F864-B81C-37E2B8394D4E}"/>
              </a:ext>
            </a:extLst>
          </p:cNvPr>
          <p:cNvPicPr>
            <a:picLocks noChangeAspect="1"/>
          </p:cNvPicPr>
          <p:nvPr/>
        </p:nvPicPr>
        <p:blipFill>
          <a:blip r:embed="rId2"/>
          <a:stretch>
            <a:fillRect/>
          </a:stretch>
        </p:blipFill>
        <p:spPr>
          <a:xfrm>
            <a:off x="1728012" y="1257300"/>
            <a:ext cx="14831976" cy="7772400"/>
          </a:xfrm>
          <a:prstGeom prst="rect">
            <a:avLst/>
          </a:prstGeom>
          <a:ln>
            <a:solidFill>
              <a:schemeClr val="tx1"/>
            </a:solidFill>
          </a:ln>
        </p:spPr>
      </p:pic>
    </p:spTree>
    <p:extLst>
      <p:ext uri="{BB962C8B-B14F-4D97-AF65-F5344CB8AC3E}">
        <p14:creationId xmlns:p14="http://schemas.microsoft.com/office/powerpoint/2010/main" val="4027225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vi-VN" sz="3600" b="1">
                <a:effectLst/>
              </a:rPr>
              <a:t>Giao diện người dùng</a:t>
            </a:r>
            <a:endParaRPr lang="en-US" sz="3600" b="1">
              <a:effectLst/>
            </a:endParaRPr>
          </a:p>
        </p:txBody>
      </p:sp>
      <p:pic>
        <p:nvPicPr>
          <p:cNvPr id="10" name="Picture 9">
            <a:extLst>
              <a:ext uri="{FF2B5EF4-FFF2-40B4-BE49-F238E27FC236}">
                <a16:creationId xmlns:a16="http://schemas.microsoft.com/office/drawing/2014/main" id="{2C5D7124-6259-556C-6FC2-805F25F608DD}"/>
              </a:ext>
            </a:extLst>
          </p:cNvPr>
          <p:cNvPicPr>
            <a:picLocks noChangeAspect="1"/>
          </p:cNvPicPr>
          <p:nvPr/>
        </p:nvPicPr>
        <p:blipFill>
          <a:blip r:embed="rId2"/>
          <a:stretch>
            <a:fillRect/>
          </a:stretch>
        </p:blipFill>
        <p:spPr>
          <a:xfrm>
            <a:off x="1905000" y="1447800"/>
            <a:ext cx="14668500" cy="7422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5168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1600200" y="3695700"/>
            <a:ext cx="7197590" cy="1654002"/>
            <a:chOff x="0" y="0"/>
            <a:chExt cx="1895662" cy="435622"/>
          </a:xfrm>
        </p:grpSpPr>
        <p:sp>
          <p:nvSpPr>
            <p:cNvPr id="3" name="Freeform 3"/>
            <p:cNvSpPr/>
            <p:nvPr/>
          </p:nvSpPr>
          <p:spPr>
            <a:xfrm>
              <a:off x="0" y="0"/>
              <a:ext cx="1895662" cy="435622"/>
            </a:xfrm>
            <a:custGeom>
              <a:avLst/>
              <a:gdLst/>
              <a:ahLst/>
              <a:cxnLst/>
              <a:rect l="l" t="t" r="r" b="b"/>
              <a:pathLst>
                <a:path w="1895662" h="435622">
                  <a:moveTo>
                    <a:pt x="0" y="0"/>
                  </a:moveTo>
                  <a:lnTo>
                    <a:pt x="1895662" y="0"/>
                  </a:lnTo>
                  <a:lnTo>
                    <a:pt x="1895662" y="435622"/>
                  </a:lnTo>
                  <a:lnTo>
                    <a:pt x="0" y="435622"/>
                  </a:lnTo>
                  <a:close/>
                </a:path>
              </a:pathLst>
            </a:custGeom>
            <a:solidFill>
              <a:srgbClr val="38B6FF"/>
            </a:solidFill>
          </p:spPr>
        </p:sp>
        <p:sp>
          <p:nvSpPr>
            <p:cNvPr id="4" name="TextBox 4"/>
            <p:cNvSpPr txBox="1"/>
            <p:nvPr/>
          </p:nvSpPr>
          <p:spPr>
            <a:xfrm>
              <a:off x="0" y="-95250"/>
              <a:ext cx="1895662" cy="530872"/>
            </a:xfrm>
            <a:prstGeom prst="rect">
              <a:avLst/>
            </a:prstGeom>
          </p:spPr>
          <p:txBody>
            <a:bodyPr lIns="241300" tIns="241300" rIns="241300" bIns="241300" rtlCol="0" anchor="ctr"/>
            <a:lstStyle/>
            <a:p>
              <a:pPr algn="just">
                <a:lnSpc>
                  <a:spcPct val="200000"/>
                </a:lnSpc>
              </a:pPr>
              <a:r>
                <a:rPr lang="en-US" sz="4400" b="1">
                  <a:solidFill>
                    <a:schemeClr val="tx1">
                      <a:lumMod val="95000"/>
                      <a:lumOff val="5000"/>
                    </a:schemeClr>
                  </a:solidFill>
                  <a:latin typeface="Arial Bold"/>
                </a:rPr>
                <a:t>1. Tổng quan</a:t>
              </a:r>
            </a:p>
          </p:txBody>
        </p:sp>
      </p:grpSp>
      <p:sp>
        <p:nvSpPr>
          <p:cNvPr id="5" name="TextBox 5"/>
          <p:cNvSpPr txBox="1"/>
          <p:nvPr/>
        </p:nvSpPr>
        <p:spPr>
          <a:xfrm>
            <a:off x="3660892" y="819150"/>
            <a:ext cx="11263606" cy="1948354"/>
          </a:xfrm>
          <a:prstGeom prst="rect">
            <a:avLst/>
          </a:prstGeom>
        </p:spPr>
        <p:txBody>
          <a:bodyPr lIns="0" tIns="0" rIns="0" bIns="0" rtlCol="0" anchor="t">
            <a:spAutoFit/>
          </a:bodyPr>
          <a:lstStyle/>
          <a:p>
            <a:pPr algn="ctr">
              <a:lnSpc>
                <a:spcPts val="16187"/>
              </a:lnSpc>
            </a:pPr>
            <a:r>
              <a:rPr lang="en-US" sz="11600">
                <a:solidFill>
                  <a:srgbClr val="004AAD"/>
                </a:solidFill>
                <a:latin typeface="Anton"/>
              </a:rPr>
              <a:t>NỘI DUNG BÁO CÁO</a:t>
            </a:r>
          </a:p>
        </p:txBody>
      </p:sp>
      <p:grpSp>
        <p:nvGrpSpPr>
          <p:cNvPr id="6" name="Group 6"/>
          <p:cNvGrpSpPr/>
          <p:nvPr/>
        </p:nvGrpSpPr>
        <p:grpSpPr>
          <a:xfrm>
            <a:off x="1600199" y="6207878"/>
            <a:ext cx="7197590" cy="1654003"/>
            <a:chOff x="0" y="0"/>
            <a:chExt cx="1895662" cy="469739"/>
          </a:xfrm>
        </p:grpSpPr>
        <p:sp>
          <p:nvSpPr>
            <p:cNvPr id="7" name="Freeform 7"/>
            <p:cNvSpPr/>
            <p:nvPr/>
          </p:nvSpPr>
          <p:spPr>
            <a:xfrm>
              <a:off x="0" y="0"/>
              <a:ext cx="1895662" cy="469739"/>
            </a:xfrm>
            <a:custGeom>
              <a:avLst/>
              <a:gdLst/>
              <a:ahLst/>
              <a:cxnLst/>
              <a:rect l="l" t="t" r="r" b="b"/>
              <a:pathLst>
                <a:path w="1895662" h="469739">
                  <a:moveTo>
                    <a:pt x="0" y="0"/>
                  </a:moveTo>
                  <a:lnTo>
                    <a:pt x="1895662" y="0"/>
                  </a:lnTo>
                  <a:lnTo>
                    <a:pt x="1895662" y="469739"/>
                  </a:lnTo>
                  <a:lnTo>
                    <a:pt x="0" y="469739"/>
                  </a:lnTo>
                  <a:close/>
                </a:path>
              </a:pathLst>
            </a:custGeom>
            <a:solidFill>
              <a:srgbClr val="38B6FF"/>
            </a:solidFill>
          </p:spPr>
        </p:sp>
        <p:sp>
          <p:nvSpPr>
            <p:cNvPr id="8" name="TextBox 8"/>
            <p:cNvSpPr txBox="1"/>
            <p:nvPr/>
          </p:nvSpPr>
          <p:spPr>
            <a:xfrm>
              <a:off x="0" y="-95250"/>
              <a:ext cx="1895662" cy="564989"/>
            </a:xfrm>
            <a:prstGeom prst="rect">
              <a:avLst/>
            </a:prstGeom>
          </p:spPr>
          <p:txBody>
            <a:bodyPr lIns="241300" tIns="241300" rIns="241300" bIns="241300" rtlCol="0" anchor="ctr"/>
            <a:lstStyle/>
            <a:p>
              <a:pPr algn="just">
                <a:lnSpc>
                  <a:spcPct val="200000"/>
                </a:lnSpc>
              </a:pPr>
              <a:r>
                <a:rPr lang="en-US" sz="4400" b="1">
                  <a:solidFill>
                    <a:schemeClr val="tx1">
                      <a:lumMod val="95000"/>
                      <a:lumOff val="5000"/>
                    </a:schemeClr>
                  </a:solidFill>
                  <a:latin typeface="Arial Bold"/>
                </a:rPr>
                <a:t>2. Cơ sở lý thuyết</a:t>
              </a:r>
            </a:p>
          </p:txBody>
        </p:sp>
      </p:grpSp>
      <p:grpSp>
        <p:nvGrpSpPr>
          <p:cNvPr id="9" name="Group 9"/>
          <p:cNvGrpSpPr/>
          <p:nvPr/>
        </p:nvGrpSpPr>
        <p:grpSpPr>
          <a:xfrm>
            <a:off x="9795008" y="6207879"/>
            <a:ext cx="7197591" cy="1654002"/>
            <a:chOff x="0" y="0"/>
            <a:chExt cx="1895662" cy="435622"/>
          </a:xfrm>
        </p:grpSpPr>
        <p:sp>
          <p:nvSpPr>
            <p:cNvPr id="10" name="Freeform 10"/>
            <p:cNvSpPr/>
            <p:nvPr/>
          </p:nvSpPr>
          <p:spPr>
            <a:xfrm>
              <a:off x="0" y="0"/>
              <a:ext cx="1895662" cy="435622"/>
            </a:xfrm>
            <a:custGeom>
              <a:avLst/>
              <a:gdLst/>
              <a:ahLst/>
              <a:cxnLst/>
              <a:rect l="l" t="t" r="r" b="b"/>
              <a:pathLst>
                <a:path w="1895662" h="435622">
                  <a:moveTo>
                    <a:pt x="0" y="0"/>
                  </a:moveTo>
                  <a:lnTo>
                    <a:pt x="1895662" y="0"/>
                  </a:lnTo>
                  <a:lnTo>
                    <a:pt x="1895662" y="435622"/>
                  </a:lnTo>
                  <a:lnTo>
                    <a:pt x="0" y="435622"/>
                  </a:lnTo>
                  <a:close/>
                </a:path>
              </a:pathLst>
            </a:custGeom>
            <a:solidFill>
              <a:srgbClr val="38B6FF"/>
            </a:solidFill>
          </p:spPr>
        </p:sp>
        <p:sp>
          <p:nvSpPr>
            <p:cNvPr id="11" name="TextBox 11"/>
            <p:cNvSpPr txBox="1"/>
            <p:nvPr/>
          </p:nvSpPr>
          <p:spPr>
            <a:xfrm>
              <a:off x="0" y="-95250"/>
              <a:ext cx="1895662" cy="530872"/>
            </a:xfrm>
            <a:prstGeom prst="rect">
              <a:avLst/>
            </a:prstGeom>
          </p:spPr>
          <p:txBody>
            <a:bodyPr lIns="241300" tIns="241300" rIns="241300" bIns="241300" rtlCol="0" anchor="ctr"/>
            <a:lstStyle/>
            <a:p>
              <a:pPr algn="just">
                <a:lnSpc>
                  <a:spcPct val="200000"/>
                </a:lnSpc>
              </a:pPr>
              <a:r>
                <a:rPr lang="en-US" sz="4400" b="1">
                  <a:solidFill>
                    <a:schemeClr val="tx1">
                      <a:lumMod val="95000"/>
                      <a:lumOff val="5000"/>
                    </a:schemeClr>
                  </a:solidFill>
                  <a:latin typeface="Arial Bold"/>
                </a:rPr>
                <a:t>4. Kết luận</a:t>
              </a:r>
            </a:p>
          </p:txBody>
        </p:sp>
      </p:grpSp>
      <p:grpSp>
        <p:nvGrpSpPr>
          <p:cNvPr id="12" name="Group 12"/>
          <p:cNvGrpSpPr/>
          <p:nvPr/>
        </p:nvGrpSpPr>
        <p:grpSpPr>
          <a:xfrm>
            <a:off x="9795008" y="3695699"/>
            <a:ext cx="7197591" cy="1654002"/>
            <a:chOff x="0" y="0"/>
            <a:chExt cx="1895662" cy="435622"/>
          </a:xfrm>
        </p:grpSpPr>
        <p:sp>
          <p:nvSpPr>
            <p:cNvPr id="13" name="Freeform 13"/>
            <p:cNvSpPr/>
            <p:nvPr/>
          </p:nvSpPr>
          <p:spPr>
            <a:xfrm>
              <a:off x="0" y="0"/>
              <a:ext cx="1895662" cy="435622"/>
            </a:xfrm>
            <a:custGeom>
              <a:avLst/>
              <a:gdLst/>
              <a:ahLst/>
              <a:cxnLst/>
              <a:rect l="l" t="t" r="r" b="b"/>
              <a:pathLst>
                <a:path w="1895662" h="435622">
                  <a:moveTo>
                    <a:pt x="0" y="0"/>
                  </a:moveTo>
                  <a:lnTo>
                    <a:pt x="1895662" y="0"/>
                  </a:lnTo>
                  <a:lnTo>
                    <a:pt x="1895662" y="435622"/>
                  </a:lnTo>
                  <a:lnTo>
                    <a:pt x="0" y="435622"/>
                  </a:lnTo>
                  <a:close/>
                </a:path>
              </a:pathLst>
            </a:custGeom>
            <a:solidFill>
              <a:srgbClr val="38B6FF"/>
            </a:solidFill>
          </p:spPr>
        </p:sp>
        <p:sp>
          <p:nvSpPr>
            <p:cNvPr id="14" name="TextBox 14"/>
            <p:cNvSpPr txBox="1"/>
            <p:nvPr/>
          </p:nvSpPr>
          <p:spPr>
            <a:xfrm>
              <a:off x="0" y="-95250"/>
              <a:ext cx="1895662" cy="530872"/>
            </a:xfrm>
            <a:prstGeom prst="rect">
              <a:avLst/>
            </a:prstGeom>
          </p:spPr>
          <p:txBody>
            <a:bodyPr lIns="241300" tIns="241300" rIns="241300" bIns="241300" rtlCol="0" anchor="ctr"/>
            <a:lstStyle/>
            <a:p>
              <a:pPr algn="just">
                <a:lnSpc>
                  <a:spcPct val="200000"/>
                </a:lnSpc>
              </a:pPr>
              <a:r>
                <a:rPr lang="en-US" sz="4400" b="1">
                  <a:solidFill>
                    <a:schemeClr val="tx1">
                      <a:lumMod val="95000"/>
                      <a:lumOff val="5000"/>
                    </a:schemeClr>
                  </a:solidFill>
                  <a:latin typeface="Arial Bold"/>
                </a:rPr>
                <a:t>3. Cài đặt thử nghiệm</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vi-VN" sz="3600" b="1">
                <a:effectLst/>
              </a:rPr>
              <a:t>Giao diện người dùng</a:t>
            </a:r>
            <a:endParaRPr lang="en-US" sz="3600" b="1">
              <a:effectLst/>
            </a:endParaRPr>
          </a:p>
        </p:txBody>
      </p:sp>
      <p:pic>
        <p:nvPicPr>
          <p:cNvPr id="4" name="Picture 3">
            <a:extLst>
              <a:ext uri="{FF2B5EF4-FFF2-40B4-BE49-F238E27FC236}">
                <a16:creationId xmlns:a16="http://schemas.microsoft.com/office/drawing/2014/main" id="{ACCC7414-A01B-57C8-A1E8-9251E34C23D5}"/>
              </a:ext>
            </a:extLst>
          </p:cNvPr>
          <p:cNvPicPr>
            <a:picLocks noChangeAspect="1"/>
          </p:cNvPicPr>
          <p:nvPr/>
        </p:nvPicPr>
        <p:blipFill>
          <a:blip r:embed="rId2"/>
          <a:stretch>
            <a:fillRect/>
          </a:stretch>
        </p:blipFill>
        <p:spPr>
          <a:xfrm>
            <a:off x="1600200" y="1376569"/>
            <a:ext cx="14765887" cy="7391401"/>
          </a:xfrm>
          <a:prstGeom prst="rect">
            <a:avLst/>
          </a:prstGeom>
          <a:ln>
            <a:solidFill>
              <a:schemeClr val="tx1"/>
            </a:solidFill>
          </a:ln>
        </p:spPr>
      </p:pic>
    </p:spTree>
    <p:extLst>
      <p:ext uri="{BB962C8B-B14F-4D97-AF65-F5344CB8AC3E}">
        <p14:creationId xmlns:p14="http://schemas.microsoft.com/office/powerpoint/2010/main" val="881471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vi-VN" sz="3600" b="1">
                <a:effectLst/>
              </a:rPr>
              <a:t>Giao diện quản trị</a:t>
            </a:r>
            <a:endParaRPr lang="en-US" sz="3600" b="1">
              <a:effectLst/>
            </a:endParaRPr>
          </a:p>
        </p:txBody>
      </p:sp>
      <p:pic>
        <p:nvPicPr>
          <p:cNvPr id="6" name="Picture 5">
            <a:extLst>
              <a:ext uri="{FF2B5EF4-FFF2-40B4-BE49-F238E27FC236}">
                <a16:creationId xmlns:a16="http://schemas.microsoft.com/office/drawing/2014/main" id="{07AA3F2F-2D38-E420-789A-252AD5CC06D5}"/>
              </a:ext>
            </a:extLst>
          </p:cNvPr>
          <p:cNvPicPr>
            <a:picLocks noChangeAspect="1"/>
          </p:cNvPicPr>
          <p:nvPr/>
        </p:nvPicPr>
        <p:blipFill>
          <a:blip r:embed="rId3"/>
          <a:stretch>
            <a:fillRect/>
          </a:stretch>
        </p:blipFill>
        <p:spPr>
          <a:xfrm>
            <a:off x="1271766" y="1304623"/>
            <a:ext cx="15744467" cy="7677753"/>
          </a:xfrm>
          <a:prstGeom prst="rect">
            <a:avLst/>
          </a:prstGeom>
          <a:ln>
            <a:solidFill>
              <a:schemeClr val="tx1"/>
            </a:solidFill>
          </a:ln>
        </p:spPr>
      </p:pic>
    </p:spTree>
    <p:extLst>
      <p:ext uri="{BB962C8B-B14F-4D97-AF65-F5344CB8AC3E}">
        <p14:creationId xmlns:p14="http://schemas.microsoft.com/office/powerpoint/2010/main" val="584353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vi-VN" sz="3600" b="1">
                <a:effectLst/>
              </a:rPr>
              <a:t>Giao diện quản trị</a:t>
            </a:r>
            <a:endParaRPr lang="en-US" sz="3600" b="1">
              <a:effectLst/>
            </a:endParaRPr>
          </a:p>
        </p:txBody>
      </p:sp>
      <p:pic>
        <p:nvPicPr>
          <p:cNvPr id="2" name="Picture 1">
            <a:extLst>
              <a:ext uri="{FF2B5EF4-FFF2-40B4-BE49-F238E27FC236}">
                <a16:creationId xmlns:a16="http://schemas.microsoft.com/office/drawing/2014/main" id="{545AB565-F8CC-28E2-347E-F159E2BC8F47}"/>
              </a:ext>
            </a:extLst>
          </p:cNvPr>
          <p:cNvPicPr>
            <a:picLocks noChangeAspect="1"/>
          </p:cNvPicPr>
          <p:nvPr/>
        </p:nvPicPr>
        <p:blipFill>
          <a:blip r:embed="rId3"/>
          <a:stretch>
            <a:fillRect/>
          </a:stretch>
        </p:blipFill>
        <p:spPr>
          <a:xfrm>
            <a:off x="1828800" y="1303665"/>
            <a:ext cx="14630400" cy="7679670"/>
          </a:xfrm>
          <a:prstGeom prst="rect">
            <a:avLst/>
          </a:prstGeom>
          <a:ln>
            <a:solidFill>
              <a:schemeClr val="tx1"/>
            </a:solidFill>
          </a:ln>
        </p:spPr>
      </p:pic>
    </p:spTree>
    <p:extLst>
      <p:ext uri="{BB962C8B-B14F-4D97-AF65-F5344CB8AC3E}">
        <p14:creationId xmlns:p14="http://schemas.microsoft.com/office/powerpoint/2010/main" val="4125980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409730"/>
            <a:ext cx="12039600" cy="553998"/>
          </a:xfrm>
          <a:prstGeom prst="rect">
            <a:avLst/>
          </a:prstGeom>
        </p:spPr>
        <p:txBody>
          <a:bodyPr wrap="square" lIns="0" tIns="0" rIns="0" bIns="0" rtlCol="0" anchor="t">
            <a:spAutoFit/>
          </a:bodyPr>
          <a:lstStyle/>
          <a:p>
            <a:pPr lvl="4" algn="just">
              <a:spcAft>
                <a:spcPts val="800"/>
              </a:spcAft>
            </a:pPr>
            <a:r>
              <a:rPr lang="vi-VN" sz="3600" b="1">
                <a:effectLst/>
              </a:rPr>
              <a:t>Giao diện quản trị</a:t>
            </a:r>
            <a:endParaRPr lang="en-US" sz="3600" b="1">
              <a:effectLst/>
            </a:endParaRPr>
          </a:p>
        </p:txBody>
      </p:sp>
      <p:pic>
        <p:nvPicPr>
          <p:cNvPr id="4" name="Picture 3">
            <a:extLst>
              <a:ext uri="{FF2B5EF4-FFF2-40B4-BE49-F238E27FC236}">
                <a16:creationId xmlns:a16="http://schemas.microsoft.com/office/drawing/2014/main" id="{C26018CF-77E5-7DAA-8904-F791417A0063}"/>
              </a:ext>
            </a:extLst>
          </p:cNvPr>
          <p:cNvPicPr>
            <a:picLocks noChangeAspect="1"/>
          </p:cNvPicPr>
          <p:nvPr/>
        </p:nvPicPr>
        <p:blipFill>
          <a:blip r:embed="rId3"/>
          <a:stretch>
            <a:fillRect/>
          </a:stretch>
        </p:blipFill>
        <p:spPr>
          <a:xfrm>
            <a:off x="1635324" y="1243491"/>
            <a:ext cx="15017352" cy="7800018"/>
          </a:xfrm>
          <a:prstGeom prst="rect">
            <a:avLst/>
          </a:prstGeom>
          <a:ln>
            <a:solidFill>
              <a:schemeClr val="tx1"/>
            </a:solidFill>
          </a:ln>
        </p:spPr>
      </p:pic>
    </p:spTree>
    <p:extLst>
      <p:ext uri="{BB962C8B-B14F-4D97-AF65-F5344CB8AC3E}">
        <p14:creationId xmlns:p14="http://schemas.microsoft.com/office/powerpoint/2010/main" val="2845043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16" t="-78231" r="-2620" b="-46389"/>
            </a:stretch>
          </a:blipFill>
        </p:spPr>
      </p:sp>
      <p:sp>
        <p:nvSpPr>
          <p:cNvPr id="3" name="TextBox 3"/>
          <p:cNvSpPr txBox="1"/>
          <p:nvPr/>
        </p:nvSpPr>
        <p:spPr>
          <a:xfrm>
            <a:off x="2909013" y="4014306"/>
            <a:ext cx="12469975" cy="2039312"/>
          </a:xfrm>
          <a:prstGeom prst="rect">
            <a:avLst/>
          </a:prstGeom>
        </p:spPr>
        <p:txBody>
          <a:bodyPr lIns="0" tIns="0" rIns="0" bIns="0" rtlCol="0" anchor="t">
            <a:spAutoFit/>
          </a:bodyPr>
          <a:lstStyle/>
          <a:p>
            <a:pPr algn="ctr">
              <a:lnSpc>
                <a:spcPts val="16746"/>
              </a:lnSpc>
            </a:pPr>
            <a:r>
              <a:rPr lang="vi-VN" sz="11962">
                <a:solidFill>
                  <a:srgbClr val="004AAD"/>
                </a:solidFill>
                <a:latin typeface="Anton"/>
              </a:rPr>
              <a:t>Kết luận</a:t>
            </a:r>
            <a:endParaRPr lang="en-US" sz="11962">
              <a:solidFill>
                <a:srgbClr val="004AAD"/>
              </a:solidFill>
              <a:latin typeface="Anton"/>
            </a:endParaRPr>
          </a:p>
        </p:txBody>
      </p:sp>
    </p:spTree>
    <p:extLst>
      <p:ext uri="{BB962C8B-B14F-4D97-AF65-F5344CB8AC3E}">
        <p14:creationId xmlns:p14="http://schemas.microsoft.com/office/powerpoint/2010/main" val="1388056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699" y="545279"/>
            <a:ext cx="9900421" cy="1217385"/>
          </a:xfrm>
          <a:prstGeom prst="rect">
            <a:avLst/>
          </a:prstGeom>
        </p:spPr>
        <p:txBody>
          <a:bodyPr wrap="square" lIns="0" tIns="0" rIns="0" bIns="0" rtlCol="0" anchor="t">
            <a:spAutoFit/>
          </a:bodyPr>
          <a:lstStyle/>
          <a:p>
            <a:pPr>
              <a:lnSpc>
                <a:spcPts val="10411"/>
              </a:lnSpc>
            </a:pPr>
            <a:r>
              <a:rPr lang="vi-VN" sz="7436">
                <a:solidFill>
                  <a:srgbClr val="0E0340"/>
                </a:solidFill>
                <a:latin typeface="Arial Bold"/>
              </a:rPr>
              <a:t>Kết quả đạt được</a:t>
            </a:r>
            <a:endParaRPr lang="en-US" sz="7436">
              <a:solidFill>
                <a:srgbClr val="0E0340"/>
              </a:solidFill>
              <a:latin typeface="Arial Bold"/>
            </a:endParaRPr>
          </a:p>
        </p:txBody>
      </p:sp>
      <p:grpSp>
        <p:nvGrpSpPr>
          <p:cNvPr id="3" name="Group 3"/>
          <p:cNvGrpSpPr/>
          <p:nvPr/>
        </p:nvGrpSpPr>
        <p:grpSpPr>
          <a:xfrm>
            <a:off x="11386022" y="-427018"/>
            <a:ext cx="8983556" cy="11475333"/>
            <a:chOff x="0" y="0"/>
            <a:chExt cx="816575" cy="1043069"/>
          </a:xfrm>
        </p:grpSpPr>
        <p:sp>
          <p:nvSpPr>
            <p:cNvPr id="4" name="Freeform 4"/>
            <p:cNvSpPr/>
            <p:nvPr/>
          </p:nvSpPr>
          <p:spPr>
            <a:xfrm>
              <a:off x="0" y="0"/>
              <a:ext cx="816575" cy="1043069"/>
            </a:xfrm>
            <a:custGeom>
              <a:avLst/>
              <a:gdLst/>
              <a:ahLst/>
              <a:cxnLst/>
              <a:rect l="l" t="t" r="r" b="b"/>
              <a:pathLst>
                <a:path w="816575" h="1043069">
                  <a:moveTo>
                    <a:pt x="0" y="0"/>
                  </a:moveTo>
                  <a:lnTo>
                    <a:pt x="816575" y="0"/>
                  </a:lnTo>
                  <a:lnTo>
                    <a:pt x="816575" y="1043069"/>
                  </a:lnTo>
                  <a:lnTo>
                    <a:pt x="0" y="1043069"/>
                  </a:lnTo>
                  <a:close/>
                </a:path>
              </a:pathLst>
            </a:custGeom>
            <a:solidFill>
              <a:srgbClr val="8574D1"/>
            </a:solidFill>
          </p:spPr>
        </p:sp>
        <p:sp>
          <p:nvSpPr>
            <p:cNvPr id="5" name="TextBox 5"/>
            <p:cNvSpPr txBox="1"/>
            <p:nvPr/>
          </p:nvSpPr>
          <p:spPr>
            <a:xfrm>
              <a:off x="0" y="-57150"/>
              <a:ext cx="816575" cy="1100219"/>
            </a:xfrm>
            <a:prstGeom prst="rect">
              <a:avLst/>
            </a:prstGeom>
          </p:spPr>
          <p:txBody>
            <a:bodyPr lIns="50800" tIns="50800" rIns="50800" bIns="50800" rtlCol="0" anchor="ctr"/>
            <a:lstStyle/>
            <a:p>
              <a:pPr algn="ctr">
                <a:lnSpc>
                  <a:spcPts val="2952"/>
                </a:lnSpc>
              </a:pPr>
              <a:endParaRPr/>
            </a:p>
          </p:txBody>
        </p:sp>
      </p:grpSp>
      <p:sp>
        <p:nvSpPr>
          <p:cNvPr id="6" name="Freeform 6"/>
          <p:cNvSpPr/>
          <p:nvPr/>
        </p:nvSpPr>
        <p:spPr>
          <a:xfrm rot="-1072124">
            <a:off x="11343040" y="744938"/>
            <a:ext cx="4703894" cy="3437461"/>
          </a:xfrm>
          <a:custGeom>
            <a:avLst/>
            <a:gdLst/>
            <a:ahLst/>
            <a:cxnLst/>
            <a:rect l="l" t="t" r="r" b="b"/>
            <a:pathLst>
              <a:path w="4703894" h="3437461">
                <a:moveTo>
                  <a:pt x="0" y="0"/>
                </a:moveTo>
                <a:lnTo>
                  <a:pt x="4703895" y="0"/>
                </a:lnTo>
                <a:lnTo>
                  <a:pt x="4703895" y="3437461"/>
                </a:lnTo>
                <a:lnTo>
                  <a:pt x="0" y="3437461"/>
                </a:lnTo>
                <a:lnTo>
                  <a:pt x="0" y="0"/>
                </a:lnTo>
                <a:close/>
              </a:path>
            </a:pathLst>
          </a:custGeom>
          <a:blipFill>
            <a:blip r:embed="rId2"/>
            <a:stretch>
              <a:fillRect/>
            </a:stretch>
          </a:blipFill>
        </p:spPr>
      </p:sp>
      <p:sp>
        <p:nvSpPr>
          <p:cNvPr id="7" name="Freeform 7"/>
          <p:cNvSpPr/>
          <p:nvPr/>
        </p:nvSpPr>
        <p:spPr>
          <a:xfrm>
            <a:off x="10440986" y="4466626"/>
            <a:ext cx="9294127" cy="8861842"/>
          </a:xfrm>
          <a:custGeom>
            <a:avLst/>
            <a:gdLst/>
            <a:ahLst/>
            <a:cxnLst/>
            <a:rect l="l" t="t" r="r" b="b"/>
            <a:pathLst>
              <a:path w="9294127" h="8861842">
                <a:moveTo>
                  <a:pt x="0" y="0"/>
                </a:moveTo>
                <a:lnTo>
                  <a:pt x="9294127" y="0"/>
                </a:lnTo>
                <a:lnTo>
                  <a:pt x="9294127" y="8861842"/>
                </a:lnTo>
                <a:lnTo>
                  <a:pt x="0" y="8861842"/>
                </a:lnTo>
                <a:lnTo>
                  <a:pt x="0" y="0"/>
                </a:lnTo>
                <a:close/>
              </a:path>
            </a:pathLst>
          </a:custGeom>
          <a:blipFill>
            <a:blip r:embed="rId3"/>
            <a:stretch>
              <a:fillRect/>
            </a:stretch>
          </a:blipFill>
        </p:spPr>
      </p:sp>
      <p:sp>
        <p:nvSpPr>
          <p:cNvPr id="8" name="TextBox 8"/>
          <p:cNvSpPr txBox="1"/>
          <p:nvPr/>
        </p:nvSpPr>
        <p:spPr>
          <a:xfrm>
            <a:off x="906304" y="6123109"/>
            <a:ext cx="9900423" cy="1251433"/>
          </a:xfrm>
          <a:prstGeom prst="rect">
            <a:avLst/>
          </a:prstGeom>
        </p:spPr>
        <p:txBody>
          <a:bodyPr lIns="0" tIns="0" rIns="0" bIns="0" rtlCol="0" anchor="t">
            <a:spAutoFit/>
          </a:bodyPr>
          <a:lstStyle/>
          <a:p>
            <a:pPr>
              <a:lnSpc>
                <a:spcPts val="5129"/>
              </a:lnSpc>
            </a:pPr>
            <a:r>
              <a:rPr lang="vi-VN" sz="4000">
                <a:solidFill>
                  <a:srgbClr val="0E0340"/>
                </a:solidFill>
                <a:latin typeface="Arial"/>
              </a:rPr>
              <a:t>Xây dựng 1 website có đầy đủ các chức năng cơ bản.</a:t>
            </a:r>
            <a:endParaRPr lang="en-US" sz="4000">
              <a:solidFill>
                <a:srgbClr val="0E0340"/>
              </a:solidFill>
              <a:latin typeface="Arial"/>
            </a:endParaRPr>
          </a:p>
        </p:txBody>
      </p:sp>
      <p:sp>
        <p:nvSpPr>
          <p:cNvPr id="9" name="TextBox 8">
            <a:extLst>
              <a:ext uri="{FF2B5EF4-FFF2-40B4-BE49-F238E27FC236}">
                <a16:creationId xmlns:a16="http://schemas.microsoft.com/office/drawing/2014/main" id="{C176F6E2-0BE5-8473-2F23-532A912A56B3}"/>
              </a:ext>
            </a:extLst>
          </p:cNvPr>
          <p:cNvSpPr txBox="1"/>
          <p:nvPr/>
        </p:nvSpPr>
        <p:spPr>
          <a:xfrm>
            <a:off x="906304" y="2625895"/>
            <a:ext cx="10264519" cy="1261307"/>
          </a:xfrm>
          <a:prstGeom prst="rect">
            <a:avLst/>
          </a:prstGeom>
        </p:spPr>
        <p:txBody>
          <a:bodyPr wrap="square" lIns="0" tIns="0" rIns="0" bIns="0" rtlCol="0" anchor="t">
            <a:spAutoFit/>
          </a:bodyPr>
          <a:lstStyle/>
          <a:p>
            <a:pPr>
              <a:lnSpc>
                <a:spcPts val="5129"/>
              </a:lnSpc>
            </a:pPr>
            <a:r>
              <a:rPr lang="vi-VN" sz="4000">
                <a:solidFill>
                  <a:srgbClr val="0E0340"/>
                </a:solidFill>
                <a:latin typeface="Arial"/>
              </a:rPr>
              <a:t>Tìm hiểu và nghiên cứu quy trình của 1 website.</a:t>
            </a:r>
            <a:endParaRPr lang="en-US" sz="4000">
              <a:solidFill>
                <a:srgbClr val="0E0340"/>
              </a:solidFill>
              <a:latin typeface="Arial"/>
            </a:endParaRPr>
          </a:p>
        </p:txBody>
      </p:sp>
      <p:sp>
        <p:nvSpPr>
          <p:cNvPr id="10" name="TextBox 9">
            <a:extLst>
              <a:ext uri="{FF2B5EF4-FFF2-40B4-BE49-F238E27FC236}">
                <a16:creationId xmlns:a16="http://schemas.microsoft.com/office/drawing/2014/main" id="{1EF68726-AECF-C1B6-7917-5640CD1FF57B}"/>
              </a:ext>
            </a:extLst>
          </p:cNvPr>
          <p:cNvSpPr txBox="1"/>
          <p:nvPr/>
        </p:nvSpPr>
        <p:spPr>
          <a:xfrm>
            <a:off x="846649" y="4645489"/>
            <a:ext cx="10264519" cy="607282"/>
          </a:xfrm>
          <a:prstGeom prst="rect">
            <a:avLst/>
          </a:prstGeom>
        </p:spPr>
        <p:txBody>
          <a:bodyPr wrap="square" lIns="0" tIns="0" rIns="0" bIns="0" rtlCol="0" anchor="t">
            <a:spAutoFit/>
          </a:bodyPr>
          <a:lstStyle/>
          <a:p>
            <a:pPr>
              <a:lnSpc>
                <a:spcPts val="5129"/>
              </a:lnSpc>
            </a:pPr>
            <a:r>
              <a:rPr lang="vi-VN" sz="4000">
                <a:solidFill>
                  <a:srgbClr val="0E0340"/>
                </a:solidFill>
                <a:latin typeface="Arial"/>
              </a:rPr>
              <a:t>Củng cố lại nền tảng và kiến thức.</a:t>
            </a:r>
            <a:endParaRPr lang="en-US" sz="4000">
              <a:solidFill>
                <a:srgbClr val="0E0340"/>
              </a:solidFill>
              <a:latin typeface="Arial"/>
            </a:endParaRPr>
          </a:p>
        </p:txBody>
      </p:sp>
    </p:spTree>
    <p:extLst>
      <p:ext uri="{BB962C8B-B14F-4D97-AF65-F5344CB8AC3E}">
        <p14:creationId xmlns:p14="http://schemas.microsoft.com/office/powerpoint/2010/main" val="1287861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5876" y="-263281"/>
            <a:ext cx="7867375" cy="11122328"/>
          </a:xfrm>
          <a:custGeom>
            <a:avLst/>
            <a:gdLst/>
            <a:ahLst/>
            <a:cxnLst/>
            <a:rect l="l" t="t" r="r" b="b"/>
            <a:pathLst>
              <a:path w="7867375" h="11122328">
                <a:moveTo>
                  <a:pt x="0" y="0"/>
                </a:moveTo>
                <a:lnTo>
                  <a:pt x="7867374" y="0"/>
                </a:lnTo>
                <a:lnTo>
                  <a:pt x="7867374" y="11122328"/>
                </a:lnTo>
                <a:lnTo>
                  <a:pt x="0" y="11122328"/>
                </a:lnTo>
                <a:lnTo>
                  <a:pt x="0" y="0"/>
                </a:lnTo>
                <a:close/>
              </a:path>
            </a:pathLst>
          </a:custGeom>
          <a:blipFill>
            <a:blip r:embed="rId2"/>
            <a:stretch>
              <a:fillRect/>
            </a:stretch>
          </a:blipFill>
        </p:spPr>
      </p:sp>
      <p:sp>
        <p:nvSpPr>
          <p:cNvPr id="3" name="TextBox 3"/>
          <p:cNvSpPr txBox="1"/>
          <p:nvPr/>
        </p:nvSpPr>
        <p:spPr>
          <a:xfrm>
            <a:off x="8057382" y="733425"/>
            <a:ext cx="8003693" cy="1217385"/>
          </a:xfrm>
          <a:prstGeom prst="rect">
            <a:avLst/>
          </a:prstGeom>
        </p:spPr>
        <p:txBody>
          <a:bodyPr lIns="0" tIns="0" rIns="0" bIns="0" rtlCol="0" anchor="t">
            <a:spAutoFit/>
          </a:bodyPr>
          <a:lstStyle/>
          <a:p>
            <a:pPr>
              <a:lnSpc>
                <a:spcPts val="10411"/>
              </a:lnSpc>
            </a:pPr>
            <a:r>
              <a:rPr lang="vi-VN" sz="7436">
                <a:solidFill>
                  <a:srgbClr val="0E0340"/>
                </a:solidFill>
                <a:latin typeface="Arial Bold"/>
              </a:rPr>
              <a:t>Hướng phát triển</a:t>
            </a:r>
            <a:endParaRPr lang="en-US" sz="7436" dirty="0">
              <a:solidFill>
                <a:srgbClr val="0E0340"/>
              </a:solidFill>
              <a:latin typeface="Arial Bold"/>
            </a:endParaRPr>
          </a:p>
        </p:txBody>
      </p:sp>
      <p:sp>
        <p:nvSpPr>
          <p:cNvPr id="4" name="TextBox 4"/>
          <p:cNvSpPr txBox="1"/>
          <p:nvPr/>
        </p:nvSpPr>
        <p:spPr>
          <a:xfrm>
            <a:off x="7531499" y="2857500"/>
            <a:ext cx="9727802" cy="1144801"/>
          </a:xfrm>
          <a:prstGeom prst="rect">
            <a:avLst/>
          </a:prstGeom>
        </p:spPr>
        <p:txBody>
          <a:bodyPr lIns="0" tIns="0" rIns="0" bIns="0" rtlCol="0" anchor="t">
            <a:spAutoFit/>
          </a:bodyPr>
          <a:lstStyle/>
          <a:p>
            <a:pPr marL="790125" lvl="1" indent="-457200" algn="just">
              <a:lnSpc>
                <a:spcPts val="4656"/>
              </a:lnSpc>
              <a:buFont typeface="Arial" panose="020B0604020202020204" pitchFamily="34" charset="0"/>
              <a:buChar char="•"/>
            </a:pPr>
            <a:r>
              <a:rPr lang="vi-VN" sz="3200">
                <a:solidFill>
                  <a:srgbClr val="0E0340"/>
                </a:solidFill>
                <a:latin typeface="Arial"/>
              </a:rPr>
              <a:t>Xây dựng </a:t>
            </a:r>
            <a:r>
              <a:rPr lang="en-US" sz="3200" dirty="0" err="1">
                <a:solidFill>
                  <a:srgbClr val="0E0340"/>
                </a:solidFill>
                <a:latin typeface="Arial"/>
              </a:rPr>
              <a:t>hệ</a:t>
            </a:r>
            <a:r>
              <a:rPr lang="en-US" sz="3200">
                <a:solidFill>
                  <a:srgbClr val="0E0340"/>
                </a:solidFill>
                <a:latin typeface="Arial"/>
              </a:rPr>
              <a:t> thống chăm sóc khách hàng trực </a:t>
            </a:r>
            <a:r>
              <a:rPr lang="vi-VN" sz="3200">
                <a:solidFill>
                  <a:srgbClr val="0E0340"/>
                </a:solidFill>
                <a:latin typeface="Arial"/>
              </a:rPr>
              <a:t>tuyến.</a:t>
            </a:r>
            <a:r>
              <a:rPr lang="en-US" sz="3200">
                <a:solidFill>
                  <a:srgbClr val="0E0340"/>
                </a:solidFill>
                <a:latin typeface="Arial"/>
              </a:rPr>
              <a:t> </a:t>
            </a:r>
          </a:p>
        </p:txBody>
      </p:sp>
      <p:sp>
        <p:nvSpPr>
          <p:cNvPr id="5" name="TextBox 5"/>
          <p:cNvSpPr txBox="1"/>
          <p:nvPr/>
        </p:nvSpPr>
        <p:spPr>
          <a:xfrm>
            <a:off x="7531499" y="4459350"/>
            <a:ext cx="9727802" cy="1144801"/>
          </a:xfrm>
          <a:prstGeom prst="rect">
            <a:avLst/>
          </a:prstGeom>
        </p:spPr>
        <p:txBody>
          <a:bodyPr lIns="0" tIns="0" rIns="0" bIns="0" rtlCol="0" anchor="t">
            <a:spAutoFit/>
          </a:bodyPr>
          <a:lstStyle/>
          <a:p>
            <a:pPr marL="790125" lvl="1" indent="-457200" algn="just">
              <a:lnSpc>
                <a:spcPts val="4656"/>
              </a:lnSpc>
              <a:buFont typeface="Arial" panose="020B0604020202020204" pitchFamily="34" charset="0"/>
              <a:buChar char="•"/>
            </a:pPr>
            <a:r>
              <a:rPr lang="vi-VN" sz="3200">
                <a:solidFill>
                  <a:srgbClr val="0E0340"/>
                </a:solidFill>
                <a:latin typeface="Arial"/>
              </a:rPr>
              <a:t>Chức năng xác nhận OTP thông qua SMS hoặc email khi đăng kí hoặc quên mật khẩu.</a:t>
            </a:r>
            <a:endParaRPr lang="en-US" sz="3200">
              <a:solidFill>
                <a:srgbClr val="0E0340"/>
              </a:solidFill>
              <a:latin typeface="Arial"/>
            </a:endParaRPr>
          </a:p>
        </p:txBody>
      </p:sp>
      <p:sp>
        <p:nvSpPr>
          <p:cNvPr id="6" name="TextBox 6"/>
          <p:cNvSpPr txBox="1"/>
          <p:nvPr/>
        </p:nvSpPr>
        <p:spPr>
          <a:xfrm>
            <a:off x="7531499" y="6061200"/>
            <a:ext cx="9727802" cy="542071"/>
          </a:xfrm>
          <a:prstGeom prst="rect">
            <a:avLst/>
          </a:prstGeom>
        </p:spPr>
        <p:txBody>
          <a:bodyPr lIns="0" tIns="0" rIns="0" bIns="0" rtlCol="0" anchor="t">
            <a:spAutoFit/>
          </a:bodyPr>
          <a:lstStyle/>
          <a:p>
            <a:pPr marL="790125" lvl="1" indent="-457200" algn="just">
              <a:lnSpc>
                <a:spcPts val="4656"/>
              </a:lnSpc>
              <a:buFont typeface="Arial" panose="020B0604020202020204" pitchFamily="34" charset="0"/>
              <a:buChar char="•"/>
            </a:pPr>
            <a:r>
              <a:rPr lang="vi-VN" sz="3200">
                <a:solidFill>
                  <a:srgbClr val="0E0340"/>
                </a:solidFill>
                <a:latin typeface="Arial"/>
              </a:rPr>
              <a:t>Xây dựng thêm các chức năng quản lý wedsite.</a:t>
            </a:r>
            <a:endParaRPr lang="en-US" sz="3200">
              <a:solidFill>
                <a:srgbClr val="0E0340"/>
              </a:solidFill>
              <a:latin typeface="Arial"/>
            </a:endParaRPr>
          </a:p>
        </p:txBody>
      </p:sp>
      <p:sp>
        <p:nvSpPr>
          <p:cNvPr id="7" name="TextBox 6">
            <a:extLst>
              <a:ext uri="{FF2B5EF4-FFF2-40B4-BE49-F238E27FC236}">
                <a16:creationId xmlns:a16="http://schemas.microsoft.com/office/drawing/2014/main" id="{ED256F30-0858-71F9-A3B6-BB7D8ED6BDBB}"/>
              </a:ext>
            </a:extLst>
          </p:cNvPr>
          <p:cNvSpPr txBox="1"/>
          <p:nvPr/>
        </p:nvSpPr>
        <p:spPr>
          <a:xfrm>
            <a:off x="7531499" y="7060320"/>
            <a:ext cx="9727802" cy="542071"/>
          </a:xfrm>
          <a:prstGeom prst="rect">
            <a:avLst/>
          </a:prstGeom>
        </p:spPr>
        <p:txBody>
          <a:bodyPr lIns="0" tIns="0" rIns="0" bIns="0" rtlCol="0" anchor="t">
            <a:spAutoFit/>
          </a:bodyPr>
          <a:lstStyle/>
          <a:p>
            <a:pPr marL="790125" lvl="1" indent="-457200" algn="just">
              <a:lnSpc>
                <a:spcPts val="4656"/>
              </a:lnSpc>
              <a:buFont typeface="Arial" panose="020B0604020202020204" pitchFamily="34" charset="0"/>
              <a:buChar char="•"/>
            </a:pPr>
            <a:r>
              <a:rPr lang="vi-VN" sz="3200">
                <a:solidFill>
                  <a:srgbClr val="0E0340"/>
                </a:solidFill>
                <a:latin typeface="Arial"/>
              </a:rPr>
              <a:t>Cải thiện lại bố cục và màu sắc của website.</a:t>
            </a:r>
            <a:endParaRPr lang="en-US" sz="3200">
              <a:solidFill>
                <a:srgbClr val="0E0340"/>
              </a:solidFill>
              <a:latin typeface="Arial"/>
            </a:endParaRPr>
          </a:p>
        </p:txBody>
      </p:sp>
    </p:spTree>
    <p:extLst>
      <p:ext uri="{BB962C8B-B14F-4D97-AF65-F5344CB8AC3E}">
        <p14:creationId xmlns:p14="http://schemas.microsoft.com/office/powerpoint/2010/main" val="2863101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a:solidFill>
                  <a:srgbClr val="0F4662"/>
                </a:solidFill>
                <a:latin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16" t="-78231" r="-2620" b="-46389"/>
            </a:stretch>
          </a:blipFill>
        </p:spPr>
      </p:sp>
      <p:sp>
        <p:nvSpPr>
          <p:cNvPr id="3" name="TextBox 3"/>
          <p:cNvSpPr txBox="1"/>
          <p:nvPr/>
        </p:nvSpPr>
        <p:spPr>
          <a:xfrm>
            <a:off x="3402527" y="4014306"/>
            <a:ext cx="11482946" cy="2009909"/>
          </a:xfrm>
          <a:prstGeom prst="rect">
            <a:avLst/>
          </a:prstGeom>
        </p:spPr>
        <p:txBody>
          <a:bodyPr lIns="0" tIns="0" rIns="0" bIns="0" rtlCol="0" anchor="t">
            <a:spAutoFit/>
          </a:bodyPr>
          <a:lstStyle/>
          <a:p>
            <a:pPr algn="ctr">
              <a:lnSpc>
                <a:spcPts val="16746"/>
              </a:lnSpc>
            </a:pPr>
            <a:r>
              <a:rPr lang="en-US" sz="12000">
                <a:solidFill>
                  <a:srgbClr val="004AAD"/>
                </a:solidFill>
                <a:latin typeface="Anton"/>
              </a:rPr>
              <a:t>TỔNG QUAN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sp>
        <p:nvSpPr>
          <p:cNvPr id="2" name="TextBox 2"/>
          <p:cNvSpPr txBox="1"/>
          <p:nvPr/>
        </p:nvSpPr>
        <p:spPr>
          <a:xfrm>
            <a:off x="1028700" y="545279"/>
            <a:ext cx="7780136" cy="1427157"/>
          </a:xfrm>
          <a:prstGeom prst="rect">
            <a:avLst/>
          </a:prstGeom>
        </p:spPr>
        <p:txBody>
          <a:bodyPr lIns="0" tIns="0" rIns="0" bIns="0" rtlCol="0" anchor="t">
            <a:spAutoFit/>
          </a:bodyPr>
          <a:lstStyle/>
          <a:p>
            <a:pPr>
              <a:lnSpc>
                <a:spcPts val="10411"/>
              </a:lnSpc>
            </a:pPr>
            <a:r>
              <a:rPr lang="en-US" sz="7436">
                <a:solidFill>
                  <a:srgbClr val="0E0340"/>
                </a:solidFill>
                <a:latin typeface="Arial Bold"/>
              </a:rPr>
              <a:t>Giới thiệu đề tài</a:t>
            </a:r>
          </a:p>
        </p:txBody>
      </p:sp>
      <p:grpSp>
        <p:nvGrpSpPr>
          <p:cNvPr id="3" name="Group 3"/>
          <p:cNvGrpSpPr/>
          <p:nvPr/>
        </p:nvGrpSpPr>
        <p:grpSpPr>
          <a:xfrm>
            <a:off x="11386022" y="-427018"/>
            <a:ext cx="8983556" cy="11475333"/>
            <a:chOff x="0" y="0"/>
            <a:chExt cx="816575" cy="1043069"/>
          </a:xfrm>
        </p:grpSpPr>
        <p:sp>
          <p:nvSpPr>
            <p:cNvPr id="4" name="Freeform 4"/>
            <p:cNvSpPr/>
            <p:nvPr/>
          </p:nvSpPr>
          <p:spPr>
            <a:xfrm>
              <a:off x="0" y="0"/>
              <a:ext cx="816575" cy="1043069"/>
            </a:xfrm>
            <a:custGeom>
              <a:avLst/>
              <a:gdLst/>
              <a:ahLst/>
              <a:cxnLst/>
              <a:rect l="l" t="t" r="r" b="b"/>
              <a:pathLst>
                <a:path w="816575" h="1043069">
                  <a:moveTo>
                    <a:pt x="0" y="0"/>
                  </a:moveTo>
                  <a:lnTo>
                    <a:pt x="816575" y="0"/>
                  </a:lnTo>
                  <a:lnTo>
                    <a:pt x="816575" y="1043069"/>
                  </a:lnTo>
                  <a:lnTo>
                    <a:pt x="0" y="1043069"/>
                  </a:lnTo>
                  <a:close/>
                </a:path>
              </a:pathLst>
            </a:custGeom>
            <a:solidFill>
              <a:srgbClr val="8574D1"/>
            </a:solidFill>
          </p:spPr>
        </p:sp>
        <p:sp>
          <p:nvSpPr>
            <p:cNvPr id="5" name="TextBox 5"/>
            <p:cNvSpPr txBox="1"/>
            <p:nvPr/>
          </p:nvSpPr>
          <p:spPr>
            <a:xfrm>
              <a:off x="0" y="-57150"/>
              <a:ext cx="816575" cy="1100219"/>
            </a:xfrm>
            <a:prstGeom prst="rect">
              <a:avLst/>
            </a:prstGeom>
          </p:spPr>
          <p:txBody>
            <a:bodyPr lIns="50800" tIns="50800" rIns="50800" bIns="50800" rtlCol="0" anchor="ctr"/>
            <a:lstStyle/>
            <a:p>
              <a:pPr algn="ctr">
                <a:lnSpc>
                  <a:spcPts val="2952"/>
                </a:lnSpc>
              </a:pPr>
              <a:endParaRPr/>
            </a:p>
          </p:txBody>
        </p:sp>
      </p:grpSp>
      <p:sp>
        <p:nvSpPr>
          <p:cNvPr id="6" name="Freeform 6"/>
          <p:cNvSpPr/>
          <p:nvPr/>
        </p:nvSpPr>
        <p:spPr>
          <a:xfrm rot="-1072124">
            <a:off x="11343040" y="744938"/>
            <a:ext cx="4703894" cy="3437461"/>
          </a:xfrm>
          <a:custGeom>
            <a:avLst/>
            <a:gdLst/>
            <a:ahLst/>
            <a:cxnLst/>
            <a:rect l="l" t="t" r="r" b="b"/>
            <a:pathLst>
              <a:path w="4703894" h="3437461">
                <a:moveTo>
                  <a:pt x="0" y="0"/>
                </a:moveTo>
                <a:lnTo>
                  <a:pt x="4703895" y="0"/>
                </a:lnTo>
                <a:lnTo>
                  <a:pt x="4703895" y="3437461"/>
                </a:lnTo>
                <a:lnTo>
                  <a:pt x="0" y="3437461"/>
                </a:lnTo>
                <a:lnTo>
                  <a:pt x="0" y="0"/>
                </a:lnTo>
                <a:close/>
              </a:path>
            </a:pathLst>
          </a:custGeom>
          <a:blipFill>
            <a:blip r:embed="rId2"/>
            <a:stretch>
              <a:fillRect/>
            </a:stretch>
          </a:blipFill>
        </p:spPr>
      </p:sp>
      <p:sp>
        <p:nvSpPr>
          <p:cNvPr id="7" name="Freeform 7"/>
          <p:cNvSpPr/>
          <p:nvPr/>
        </p:nvSpPr>
        <p:spPr>
          <a:xfrm>
            <a:off x="10440986" y="4466626"/>
            <a:ext cx="9294127" cy="8861842"/>
          </a:xfrm>
          <a:custGeom>
            <a:avLst/>
            <a:gdLst/>
            <a:ahLst/>
            <a:cxnLst/>
            <a:rect l="l" t="t" r="r" b="b"/>
            <a:pathLst>
              <a:path w="9294127" h="8861842">
                <a:moveTo>
                  <a:pt x="0" y="0"/>
                </a:moveTo>
                <a:lnTo>
                  <a:pt x="9294127" y="0"/>
                </a:lnTo>
                <a:lnTo>
                  <a:pt x="9294127" y="8861842"/>
                </a:lnTo>
                <a:lnTo>
                  <a:pt x="0" y="8861842"/>
                </a:lnTo>
                <a:lnTo>
                  <a:pt x="0" y="0"/>
                </a:lnTo>
                <a:close/>
              </a:path>
            </a:pathLst>
          </a:custGeom>
          <a:blipFill>
            <a:blip r:embed="rId3"/>
            <a:stretch>
              <a:fillRect/>
            </a:stretch>
          </a:blipFill>
        </p:spPr>
      </p:sp>
      <p:sp>
        <p:nvSpPr>
          <p:cNvPr id="8" name="TextBox 8"/>
          <p:cNvSpPr txBox="1"/>
          <p:nvPr/>
        </p:nvSpPr>
        <p:spPr>
          <a:xfrm>
            <a:off x="1028700" y="2751029"/>
            <a:ext cx="9900423" cy="3288319"/>
          </a:xfrm>
          <a:prstGeom prst="rect">
            <a:avLst/>
          </a:prstGeom>
        </p:spPr>
        <p:txBody>
          <a:bodyPr lIns="0" tIns="0" rIns="0" bIns="0" rtlCol="0" anchor="t">
            <a:spAutoFit/>
          </a:bodyPr>
          <a:lstStyle/>
          <a:p>
            <a:pPr>
              <a:lnSpc>
                <a:spcPts val="5129"/>
              </a:lnSpc>
            </a:pPr>
            <a:r>
              <a:rPr lang="en-US" sz="3663">
                <a:solidFill>
                  <a:srgbClr val="0E0340"/>
                </a:solidFill>
                <a:latin typeface="Arial"/>
              </a:rPr>
              <a:t>Đề tài “Quản lý website bán linh kiện điện tử” là đề tài nghiên cứu mang tính thời đại, tập trung vào việc xây dựng và ứng dụng các giải pháp tối ưu cho việc quản lý website bán linh kiện điện tử.</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sp>
        <p:nvSpPr>
          <p:cNvPr id="2" name="Freeform 2"/>
          <p:cNvSpPr/>
          <p:nvPr/>
        </p:nvSpPr>
        <p:spPr>
          <a:xfrm>
            <a:off x="-335876" y="-263281"/>
            <a:ext cx="7867375" cy="11122328"/>
          </a:xfrm>
          <a:custGeom>
            <a:avLst/>
            <a:gdLst/>
            <a:ahLst/>
            <a:cxnLst/>
            <a:rect l="l" t="t" r="r" b="b"/>
            <a:pathLst>
              <a:path w="7867375" h="11122328">
                <a:moveTo>
                  <a:pt x="0" y="0"/>
                </a:moveTo>
                <a:lnTo>
                  <a:pt x="7867374" y="0"/>
                </a:lnTo>
                <a:lnTo>
                  <a:pt x="7867374" y="11122328"/>
                </a:lnTo>
                <a:lnTo>
                  <a:pt x="0" y="11122328"/>
                </a:lnTo>
                <a:lnTo>
                  <a:pt x="0" y="0"/>
                </a:lnTo>
                <a:close/>
              </a:path>
            </a:pathLst>
          </a:custGeom>
          <a:blipFill>
            <a:blip r:embed="rId2"/>
            <a:stretch>
              <a:fillRect/>
            </a:stretch>
          </a:blipFill>
        </p:spPr>
      </p:sp>
      <p:sp>
        <p:nvSpPr>
          <p:cNvPr id="3" name="TextBox 3"/>
          <p:cNvSpPr txBox="1"/>
          <p:nvPr/>
        </p:nvSpPr>
        <p:spPr>
          <a:xfrm>
            <a:off x="8057382" y="733425"/>
            <a:ext cx="8003693" cy="1427157"/>
          </a:xfrm>
          <a:prstGeom prst="rect">
            <a:avLst/>
          </a:prstGeom>
        </p:spPr>
        <p:txBody>
          <a:bodyPr lIns="0" tIns="0" rIns="0" bIns="0" rtlCol="0" anchor="t">
            <a:spAutoFit/>
          </a:bodyPr>
          <a:lstStyle/>
          <a:p>
            <a:pPr>
              <a:lnSpc>
                <a:spcPts val="10411"/>
              </a:lnSpc>
            </a:pPr>
            <a:r>
              <a:rPr lang="en-US" sz="7436">
                <a:solidFill>
                  <a:srgbClr val="0E0340"/>
                </a:solidFill>
                <a:latin typeface="Arial Bold"/>
              </a:rPr>
              <a:t>Lý do chọn đề tài</a:t>
            </a:r>
          </a:p>
        </p:txBody>
      </p:sp>
      <p:sp>
        <p:nvSpPr>
          <p:cNvPr id="4" name="TextBox 4"/>
          <p:cNvSpPr txBox="1"/>
          <p:nvPr/>
        </p:nvSpPr>
        <p:spPr>
          <a:xfrm>
            <a:off x="7531498" y="2875051"/>
            <a:ext cx="9727802" cy="1212081"/>
          </a:xfrm>
          <a:prstGeom prst="rect">
            <a:avLst/>
          </a:prstGeom>
        </p:spPr>
        <p:txBody>
          <a:bodyPr lIns="0" tIns="0" rIns="0" bIns="0" rtlCol="0" anchor="t">
            <a:spAutoFit/>
          </a:bodyPr>
          <a:lstStyle/>
          <a:p>
            <a:pPr marL="665849" lvl="1" indent="-332924" algn="just">
              <a:lnSpc>
                <a:spcPts val="4656"/>
              </a:lnSpc>
              <a:buFont typeface="Arial"/>
              <a:buChar char="•"/>
            </a:pPr>
            <a:r>
              <a:rPr lang="en-US" sz="3084">
                <a:solidFill>
                  <a:srgbClr val="0E0340"/>
                </a:solidFill>
                <a:latin typeface="Arial"/>
              </a:rPr>
              <a:t>Nhu cầu cấp thiết: Sự bùng nổ của thương mại điện tử dẫn đến nhu cầu ngày càng cao.</a:t>
            </a:r>
          </a:p>
        </p:txBody>
      </p:sp>
      <p:sp>
        <p:nvSpPr>
          <p:cNvPr id="5" name="TextBox 5"/>
          <p:cNvSpPr txBox="1"/>
          <p:nvPr/>
        </p:nvSpPr>
        <p:spPr>
          <a:xfrm>
            <a:off x="7531498" y="4685719"/>
            <a:ext cx="9727802" cy="1802631"/>
          </a:xfrm>
          <a:prstGeom prst="rect">
            <a:avLst/>
          </a:prstGeom>
        </p:spPr>
        <p:txBody>
          <a:bodyPr lIns="0" tIns="0" rIns="0" bIns="0" rtlCol="0" anchor="t">
            <a:spAutoFit/>
          </a:bodyPr>
          <a:lstStyle/>
          <a:p>
            <a:pPr marL="665849" lvl="1" indent="-332924" algn="just">
              <a:lnSpc>
                <a:spcPts val="4656"/>
              </a:lnSpc>
              <a:buFont typeface="Arial"/>
              <a:buChar char="•"/>
            </a:pPr>
            <a:r>
              <a:rPr lang="en-US" sz="3084">
                <a:solidFill>
                  <a:srgbClr val="0E0340"/>
                </a:solidFill>
                <a:latin typeface="Arial"/>
              </a:rPr>
              <a:t>Tính ứng dụng cao: Đề tài mang tính thực tiễn, dễ dàng áp dụng vào thực tế hoạt động của doanh nghiệp bán lẻ linh kiện điện tử.</a:t>
            </a:r>
          </a:p>
        </p:txBody>
      </p:sp>
      <p:sp>
        <p:nvSpPr>
          <p:cNvPr id="6" name="TextBox 6"/>
          <p:cNvSpPr txBox="1"/>
          <p:nvPr/>
        </p:nvSpPr>
        <p:spPr>
          <a:xfrm>
            <a:off x="7531498" y="7088424"/>
            <a:ext cx="9727802" cy="1212081"/>
          </a:xfrm>
          <a:prstGeom prst="rect">
            <a:avLst/>
          </a:prstGeom>
        </p:spPr>
        <p:txBody>
          <a:bodyPr lIns="0" tIns="0" rIns="0" bIns="0" rtlCol="0" anchor="t">
            <a:spAutoFit/>
          </a:bodyPr>
          <a:lstStyle/>
          <a:p>
            <a:pPr marL="665849" lvl="1" indent="-332924" algn="just">
              <a:lnSpc>
                <a:spcPts val="4656"/>
              </a:lnSpc>
              <a:buFont typeface="Arial"/>
              <a:buChar char="•"/>
            </a:pPr>
            <a:r>
              <a:rPr lang="en-US" sz="3084">
                <a:solidFill>
                  <a:srgbClr val="0E0340"/>
                </a:solidFill>
                <a:latin typeface="Arial"/>
              </a:rPr>
              <a:t>Hiệu quả: Giải pháp đề xuất giúp doanh nghiệp tối ưu hóa quy trình quản lý, tăng doanh thu bán hàng.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16" t="-78231" r="-2620" b="-46389"/>
            </a:stretch>
          </a:blipFill>
        </p:spPr>
      </p:sp>
      <p:sp>
        <p:nvSpPr>
          <p:cNvPr id="3" name="TextBox 3"/>
          <p:cNvSpPr txBox="1"/>
          <p:nvPr/>
        </p:nvSpPr>
        <p:spPr>
          <a:xfrm>
            <a:off x="2909013" y="4014306"/>
            <a:ext cx="12469975" cy="2039312"/>
          </a:xfrm>
          <a:prstGeom prst="rect">
            <a:avLst/>
          </a:prstGeom>
        </p:spPr>
        <p:txBody>
          <a:bodyPr lIns="0" tIns="0" rIns="0" bIns="0" rtlCol="0" anchor="t">
            <a:spAutoFit/>
          </a:bodyPr>
          <a:lstStyle/>
          <a:p>
            <a:pPr algn="ctr">
              <a:lnSpc>
                <a:spcPts val="16746"/>
              </a:lnSpc>
            </a:pPr>
            <a:r>
              <a:rPr lang="en-US" sz="11962">
                <a:solidFill>
                  <a:srgbClr val="004AAD"/>
                </a:solidFill>
                <a:latin typeface="Anton"/>
              </a:rPr>
              <a:t>CƠ SỞ LÝ THUYẾT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grpSp>
        <p:nvGrpSpPr>
          <p:cNvPr id="2" name="Group 2"/>
          <p:cNvGrpSpPr/>
          <p:nvPr/>
        </p:nvGrpSpPr>
        <p:grpSpPr>
          <a:xfrm>
            <a:off x="-1378915" y="1359151"/>
            <a:ext cx="21045830" cy="2443182"/>
            <a:chOff x="0" y="0"/>
            <a:chExt cx="5542935" cy="643472"/>
          </a:xfrm>
        </p:grpSpPr>
        <p:sp>
          <p:nvSpPr>
            <p:cNvPr id="3" name="Freeform 3"/>
            <p:cNvSpPr/>
            <p:nvPr/>
          </p:nvSpPr>
          <p:spPr>
            <a:xfrm>
              <a:off x="0" y="0"/>
              <a:ext cx="5542935" cy="643472"/>
            </a:xfrm>
            <a:custGeom>
              <a:avLst/>
              <a:gdLst/>
              <a:ahLst/>
              <a:cxnLst/>
              <a:rect l="l" t="t" r="r" b="b"/>
              <a:pathLst>
                <a:path w="5542935" h="643472">
                  <a:moveTo>
                    <a:pt x="0" y="0"/>
                  </a:moveTo>
                  <a:lnTo>
                    <a:pt x="5542935" y="0"/>
                  </a:lnTo>
                  <a:lnTo>
                    <a:pt x="5542935" y="643472"/>
                  </a:lnTo>
                  <a:lnTo>
                    <a:pt x="0" y="643472"/>
                  </a:lnTo>
                  <a:close/>
                </a:path>
              </a:pathLst>
            </a:custGeom>
            <a:solidFill>
              <a:srgbClr val="38B6FF"/>
            </a:solidFill>
          </p:spPr>
        </p:sp>
        <p:sp>
          <p:nvSpPr>
            <p:cNvPr id="4" name="TextBox 4"/>
            <p:cNvSpPr txBox="1"/>
            <p:nvPr/>
          </p:nvSpPr>
          <p:spPr>
            <a:xfrm>
              <a:off x="0" y="-76200"/>
              <a:ext cx="5542935" cy="719672"/>
            </a:xfrm>
            <a:prstGeom prst="rect">
              <a:avLst/>
            </a:prstGeom>
          </p:spPr>
          <p:txBody>
            <a:bodyPr lIns="50800" tIns="50800" rIns="50800" bIns="50800" rtlCol="0" anchor="ctr"/>
            <a:lstStyle/>
            <a:p>
              <a:pPr algn="ctr">
                <a:lnSpc>
                  <a:spcPts val="2659"/>
                </a:lnSpc>
                <a:spcBef>
                  <a:spcPct val="0"/>
                </a:spcBef>
              </a:pPr>
              <a:endParaRPr b="1">
                <a:latin typeface="Arial" panose="020B0604020202020204" pitchFamily="34" charset="0"/>
                <a:cs typeface="Arial" panose="020B0604020202020204" pitchFamily="34" charset="0"/>
              </a:endParaRPr>
            </a:p>
          </p:txBody>
        </p:sp>
      </p:grpSp>
      <p:sp>
        <p:nvSpPr>
          <p:cNvPr id="5" name="TextBox 5"/>
          <p:cNvSpPr txBox="1"/>
          <p:nvPr/>
        </p:nvSpPr>
        <p:spPr>
          <a:xfrm>
            <a:off x="1233230" y="6221083"/>
            <a:ext cx="1122875" cy="2210542"/>
          </a:xfrm>
          <a:prstGeom prst="rect">
            <a:avLst/>
          </a:prstGeom>
        </p:spPr>
        <p:txBody>
          <a:bodyPr lIns="0" tIns="0" rIns="0" bIns="0" rtlCol="0" anchor="t">
            <a:spAutoFit/>
          </a:bodyPr>
          <a:lstStyle/>
          <a:p>
            <a:pPr algn="r">
              <a:lnSpc>
                <a:spcPts val="19512"/>
              </a:lnSpc>
            </a:pPr>
            <a:r>
              <a:rPr lang="en-US" sz="11477" b="1">
                <a:solidFill>
                  <a:srgbClr val="0E0340"/>
                </a:solidFill>
                <a:latin typeface="Arial" panose="020B0604020202020204" pitchFamily="34" charset="0"/>
                <a:cs typeface="Arial" panose="020B0604020202020204" pitchFamily="34" charset="0"/>
              </a:rPr>
              <a:t>2</a:t>
            </a:r>
          </a:p>
        </p:txBody>
      </p:sp>
      <p:sp>
        <p:nvSpPr>
          <p:cNvPr id="6" name="TextBox 6"/>
          <p:cNvSpPr txBox="1"/>
          <p:nvPr/>
        </p:nvSpPr>
        <p:spPr>
          <a:xfrm>
            <a:off x="11449979" y="7332617"/>
            <a:ext cx="5809321" cy="608949"/>
          </a:xfrm>
          <a:prstGeom prst="rect">
            <a:avLst/>
          </a:prstGeom>
        </p:spPr>
        <p:txBody>
          <a:bodyPr lIns="0" tIns="0" rIns="0" bIns="0" rtlCol="0" anchor="t">
            <a:spAutoFit/>
          </a:bodyPr>
          <a:lstStyle/>
          <a:p>
            <a:pPr marL="0" lvl="0" indent="0" algn="l">
              <a:lnSpc>
                <a:spcPts val="5219"/>
              </a:lnSpc>
              <a:spcBef>
                <a:spcPct val="0"/>
              </a:spcBef>
            </a:pPr>
            <a:r>
              <a:rPr lang="en-US" sz="3728" b="1">
                <a:solidFill>
                  <a:srgbClr val="0E0340"/>
                </a:solidFill>
                <a:latin typeface="Arial" panose="020B0604020202020204" pitchFamily="34" charset="0"/>
                <a:cs typeface="Arial" panose="020B0604020202020204" pitchFamily="34" charset="0"/>
              </a:rPr>
              <a:t> Xampp</a:t>
            </a:r>
          </a:p>
        </p:txBody>
      </p:sp>
      <p:sp>
        <p:nvSpPr>
          <p:cNvPr id="7" name="TextBox 7"/>
          <p:cNvSpPr txBox="1"/>
          <p:nvPr/>
        </p:nvSpPr>
        <p:spPr>
          <a:xfrm>
            <a:off x="1402491" y="1702226"/>
            <a:ext cx="16218413" cy="1263487"/>
          </a:xfrm>
          <a:prstGeom prst="rect">
            <a:avLst/>
          </a:prstGeom>
        </p:spPr>
        <p:txBody>
          <a:bodyPr lIns="0" tIns="0" rIns="0" bIns="0" rtlCol="0" anchor="t">
            <a:spAutoFit/>
          </a:bodyPr>
          <a:lstStyle/>
          <a:p>
            <a:pPr algn="ctr">
              <a:lnSpc>
                <a:spcPts val="10780"/>
              </a:lnSpc>
            </a:pPr>
            <a:r>
              <a:rPr lang="en-US" sz="7700" b="1">
                <a:solidFill>
                  <a:srgbClr val="FFFFFF"/>
                </a:solidFill>
                <a:latin typeface="Arial" panose="020B0604020202020204" pitchFamily="34" charset="0"/>
                <a:cs typeface="Arial" panose="020B0604020202020204" pitchFamily="34" charset="0"/>
              </a:rPr>
              <a:t>Ngôn ngữ và môi trường sử dụng</a:t>
            </a:r>
          </a:p>
        </p:txBody>
      </p:sp>
      <p:sp>
        <p:nvSpPr>
          <p:cNvPr id="8" name="TextBox 8"/>
          <p:cNvSpPr txBox="1"/>
          <p:nvPr/>
        </p:nvSpPr>
        <p:spPr>
          <a:xfrm>
            <a:off x="1233230" y="3814400"/>
            <a:ext cx="1122875" cy="2210542"/>
          </a:xfrm>
          <a:prstGeom prst="rect">
            <a:avLst/>
          </a:prstGeom>
        </p:spPr>
        <p:txBody>
          <a:bodyPr lIns="0" tIns="0" rIns="0" bIns="0" rtlCol="0" anchor="t">
            <a:spAutoFit/>
          </a:bodyPr>
          <a:lstStyle/>
          <a:p>
            <a:pPr algn="r">
              <a:lnSpc>
                <a:spcPts val="19512"/>
              </a:lnSpc>
            </a:pPr>
            <a:r>
              <a:rPr lang="en-US" sz="11477" b="1">
                <a:solidFill>
                  <a:srgbClr val="0E0340"/>
                </a:solidFill>
                <a:latin typeface="Arial" panose="020B0604020202020204" pitchFamily="34" charset="0"/>
                <a:cs typeface="Arial" panose="020B0604020202020204" pitchFamily="34" charset="0"/>
              </a:rPr>
              <a:t>1</a:t>
            </a:r>
          </a:p>
        </p:txBody>
      </p:sp>
      <p:sp>
        <p:nvSpPr>
          <p:cNvPr id="9" name="TextBox 9"/>
          <p:cNvSpPr txBox="1"/>
          <p:nvPr/>
        </p:nvSpPr>
        <p:spPr>
          <a:xfrm>
            <a:off x="2661708" y="7351703"/>
            <a:ext cx="5657734" cy="608949"/>
          </a:xfrm>
          <a:prstGeom prst="rect">
            <a:avLst/>
          </a:prstGeom>
        </p:spPr>
        <p:txBody>
          <a:bodyPr lIns="0" tIns="0" rIns="0" bIns="0" rtlCol="0" anchor="t">
            <a:spAutoFit/>
          </a:bodyPr>
          <a:lstStyle/>
          <a:p>
            <a:pPr marL="0" lvl="0" indent="0" algn="l">
              <a:lnSpc>
                <a:spcPts val="5219"/>
              </a:lnSpc>
              <a:spcBef>
                <a:spcPct val="0"/>
              </a:spcBef>
            </a:pPr>
            <a:r>
              <a:rPr lang="en-US" sz="3728" b="1">
                <a:solidFill>
                  <a:srgbClr val="0E0340"/>
                </a:solidFill>
                <a:latin typeface="Arial" panose="020B0604020202020204" pitchFamily="34" charset="0"/>
                <a:cs typeface="Arial" panose="020B0604020202020204" pitchFamily="34" charset="0"/>
              </a:rPr>
              <a:t>Ngôn ngữ PHP</a:t>
            </a:r>
          </a:p>
        </p:txBody>
      </p:sp>
      <p:sp>
        <p:nvSpPr>
          <p:cNvPr id="10" name="TextBox 10"/>
          <p:cNvSpPr txBox="1"/>
          <p:nvPr/>
        </p:nvSpPr>
        <p:spPr>
          <a:xfrm>
            <a:off x="9511697" y="6240169"/>
            <a:ext cx="1122875" cy="2210542"/>
          </a:xfrm>
          <a:prstGeom prst="rect">
            <a:avLst/>
          </a:prstGeom>
        </p:spPr>
        <p:txBody>
          <a:bodyPr lIns="0" tIns="0" rIns="0" bIns="0" rtlCol="0" anchor="t">
            <a:spAutoFit/>
          </a:bodyPr>
          <a:lstStyle/>
          <a:p>
            <a:pPr algn="r">
              <a:lnSpc>
                <a:spcPts val="19512"/>
              </a:lnSpc>
            </a:pPr>
            <a:r>
              <a:rPr lang="en-US" sz="11477" b="1">
                <a:solidFill>
                  <a:srgbClr val="0E0340"/>
                </a:solidFill>
                <a:latin typeface="Arial" panose="020B0604020202020204" pitchFamily="34" charset="0"/>
                <a:cs typeface="Arial" panose="020B0604020202020204" pitchFamily="34" charset="0"/>
              </a:rPr>
              <a:t>4</a:t>
            </a:r>
          </a:p>
        </p:txBody>
      </p:sp>
      <p:sp>
        <p:nvSpPr>
          <p:cNvPr id="11" name="TextBox 11"/>
          <p:cNvSpPr txBox="1"/>
          <p:nvPr/>
        </p:nvSpPr>
        <p:spPr>
          <a:xfrm>
            <a:off x="2636443" y="4913839"/>
            <a:ext cx="5708263" cy="608949"/>
          </a:xfrm>
          <a:prstGeom prst="rect">
            <a:avLst/>
          </a:prstGeom>
        </p:spPr>
        <p:txBody>
          <a:bodyPr lIns="0" tIns="0" rIns="0" bIns="0" rtlCol="0" anchor="t">
            <a:spAutoFit/>
          </a:bodyPr>
          <a:lstStyle/>
          <a:p>
            <a:pPr marL="0" lvl="0" indent="0" algn="l">
              <a:lnSpc>
                <a:spcPts val="5219"/>
              </a:lnSpc>
              <a:spcBef>
                <a:spcPct val="0"/>
              </a:spcBef>
            </a:pPr>
            <a:r>
              <a:rPr lang="en-US" sz="3728" b="1">
                <a:solidFill>
                  <a:srgbClr val="0E0340"/>
                </a:solidFill>
                <a:latin typeface="Arial" panose="020B0604020202020204" pitchFamily="34" charset="0"/>
                <a:cs typeface="Arial" panose="020B0604020202020204" pitchFamily="34" charset="0"/>
              </a:rPr>
              <a:t>HTML, CSS, JAVASCRIP</a:t>
            </a:r>
          </a:p>
        </p:txBody>
      </p:sp>
      <p:sp>
        <p:nvSpPr>
          <p:cNvPr id="12" name="TextBox 12"/>
          <p:cNvSpPr txBox="1"/>
          <p:nvPr/>
        </p:nvSpPr>
        <p:spPr>
          <a:xfrm>
            <a:off x="9511697" y="3833486"/>
            <a:ext cx="1122875" cy="2210542"/>
          </a:xfrm>
          <a:prstGeom prst="rect">
            <a:avLst/>
          </a:prstGeom>
        </p:spPr>
        <p:txBody>
          <a:bodyPr lIns="0" tIns="0" rIns="0" bIns="0" rtlCol="0" anchor="t">
            <a:spAutoFit/>
          </a:bodyPr>
          <a:lstStyle/>
          <a:p>
            <a:pPr algn="r">
              <a:lnSpc>
                <a:spcPts val="19512"/>
              </a:lnSpc>
            </a:pPr>
            <a:r>
              <a:rPr lang="en-US" sz="11477" b="1">
                <a:solidFill>
                  <a:srgbClr val="0E0340"/>
                </a:solidFill>
                <a:latin typeface="Arial" panose="020B0604020202020204" pitchFamily="34" charset="0"/>
                <a:cs typeface="Arial" panose="020B0604020202020204" pitchFamily="34" charset="0"/>
              </a:rPr>
              <a:t>3</a:t>
            </a:r>
          </a:p>
        </p:txBody>
      </p:sp>
      <p:sp>
        <p:nvSpPr>
          <p:cNvPr id="13" name="TextBox 13"/>
          <p:cNvSpPr txBox="1"/>
          <p:nvPr/>
        </p:nvSpPr>
        <p:spPr>
          <a:xfrm>
            <a:off x="11500508" y="4909185"/>
            <a:ext cx="5708263" cy="608949"/>
          </a:xfrm>
          <a:prstGeom prst="rect">
            <a:avLst/>
          </a:prstGeom>
        </p:spPr>
        <p:txBody>
          <a:bodyPr lIns="0" tIns="0" rIns="0" bIns="0" rtlCol="0" anchor="t">
            <a:spAutoFit/>
          </a:bodyPr>
          <a:lstStyle/>
          <a:p>
            <a:pPr marL="0" lvl="0" indent="0" algn="l">
              <a:lnSpc>
                <a:spcPts val="5219"/>
              </a:lnSpc>
              <a:spcBef>
                <a:spcPct val="0"/>
              </a:spcBef>
            </a:pPr>
            <a:r>
              <a:rPr lang="en-US" sz="3728" b="1">
                <a:solidFill>
                  <a:srgbClr val="0E0340"/>
                </a:solidFill>
                <a:latin typeface="Arial" panose="020B0604020202020204" pitchFamily="34" charset="0"/>
                <a:cs typeface="Arial" panose="020B0604020202020204" pitchFamily="34" charset="0"/>
              </a:rPr>
              <a:t>MySQL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16" t="-78231" r="-2620" b="-46389"/>
            </a:stretch>
          </a:blipFill>
        </p:spPr>
      </p:sp>
      <p:sp>
        <p:nvSpPr>
          <p:cNvPr id="3" name="TextBox 3"/>
          <p:cNvSpPr txBox="1"/>
          <p:nvPr/>
        </p:nvSpPr>
        <p:spPr>
          <a:xfrm>
            <a:off x="2909013" y="4014306"/>
            <a:ext cx="12469975" cy="2039312"/>
          </a:xfrm>
          <a:prstGeom prst="rect">
            <a:avLst/>
          </a:prstGeom>
        </p:spPr>
        <p:txBody>
          <a:bodyPr lIns="0" tIns="0" rIns="0" bIns="0" rtlCol="0" anchor="t">
            <a:spAutoFit/>
          </a:bodyPr>
          <a:lstStyle/>
          <a:p>
            <a:pPr algn="ctr">
              <a:lnSpc>
                <a:spcPts val="16746"/>
              </a:lnSpc>
            </a:pPr>
            <a:r>
              <a:rPr lang="en-US" sz="11962">
                <a:solidFill>
                  <a:srgbClr val="004AAD"/>
                </a:solidFill>
                <a:latin typeface="Anton"/>
              </a:rPr>
              <a:t>CÀI ĐẶT THỬ NGHIỆM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BF9"/>
        </a:solidFill>
        <a:effectLst/>
      </p:bgPr>
    </p:bg>
    <p:spTree>
      <p:nvGrpSpPr>
        <p:cNvPr id="1" name=""/>
        <p:cNvGrpSpPr/>
        <p:nvPr/>
      </p:nvGrpSpPr>
      <p:grpSpPr>
        <a:xfrm>
          <a:off x="0" y="0"/>
          <a:ext cx="0" cy="0"/>
          <a:chOff x="0" y="0"/>
          <a:chExt cx="0" cy="0"/>
        </a:xfrm>
      </p:grpSpPr>
      <p:sp>
        <p:nvSpPr>
          <p:cNvPr id="2" name="TextBox 2"/>
          <p:cNvSpPr txBox="1"/>
          <p:nvPr/>
        </p:nvSpPr>
        <p:spPr>
          <a:xfrm>
            <a:off x="7671329" y="819150"/>
            <a:ext cx="9287420" cy="1488565"/>
          </a:xfrm>
          <a:prstGeom prst="rect">
            <a:avLst/>
          </a:prstGeom>
        </p:spPr>
        <p:txBody>
          <a:bodyPr lIns="0" tIns="0" rIns="0" bIns="0" rtlCol="0" anchor="t">
            <a:spAutoFit/>
          </a:bodyPr>
          <a:lstStyle/>
          <a:p>
            <a:pPr>
              <a:lnSpc>
                <a:spcPts val="10584"/>
              </a:lnSpc>
            </a:pPr>
            <a:r>
              <a:rPr lang="en-US" sz="8400">
                <a:solidFill>
                  <a:srgbClr val="0E0340"/>
                </a:solidFill>
                <a:latin typeface="Arial Bold"/>
              </a:rPr>
              <a:t>Xác định yêu cầu</a:t>
            </a:r>
          </a:p>
        </p:txBody>
      </p:sp>
      <p:sp>
        <p:nvSpPr>
          <p:cNvPr id="3" name="Freeform 3"/>
          <p:cNvSpPr/>
          <p:nvPr/>
        </p:nvSpPr>
        <p:spPr>
          <a:xfrm rot="4789748">
            <a:off x="-3202456" y="2269206"/>
            <a:ext cx="13513981" cy="6952656"/>
          </a:xfrm>
          <a:custGeom>
            <a:avLst/>
            <a:gdLst/>
            <a:ahLst/>
            <a:cxnLst/>
            <a:rect l="l" t="t" r="r" b="b"/>
            <a:pathLst>
              <a:path w="13513981" h="6952656">
                <a:moveTo>
                  <a:pt x="0" y="0"/>
                </a:moveTo>
                <a:lnTo>
                  <a:pt x="13513981" y="0"/>
                </a:lnTo>
                <a:lnTo>
                  <a:pt x="13513981" y="6952656"/>
                </a:lnTo>
                <a:lnTo>
                  <a:pt x="0" y="6952656"/>
                </a:lnTo>
                <a:lnTo>
                  <a:pt x="0" y="0"/>
                </a:lnTo>
                <a:close/>
              </a:path>
            </a:pathLst>
          </a:custGeom>
          <a:blipFill>
            <a:blip r:embed="rId2"/>
            <a:stretch>
              <a:fillRect/>
            </a:stretch>
          </a:blipFill>
        </p:spPr>
      </p:sp>
      <p:sp>
        <p:nvSpPr>
          <p:cNvPr id="4" name="TextBox 4"/>
          <p:cNvSpPr txBox="1"/>
          <p:nvPr/>
        </p:nvSpPr>
        <p:spPr>
          <a:xfrm>
            <a:off x="7671329" y="2804900"/>
            <a:ext cx="9287420" cy="5133976"/>
          </a:xfrm>
          <a:prstGeom prst="rect">
            <a:avLst/>
          </a:prstGeom>
        </p:spPr>
        <p:txBody>
          <a:bodyPr lIns="0" tIns="0" rIns="0" bIns="0" rtlCol="0" anchor="t">
            <a:spAutoFit/>
          </a:bodyPr>
          <a:lstStyle/>
          <a:p>
            <a:pPr>
              <a:lnSpc>
                <a:spcPts val="6749"/>
              </a:lnSpc>
            </a:pPr>
            <a:r>
              <a:rPr lang="en-US" sz="4499">
                <a:solidFill>
                  <a:srgbClr val="0E0340"/>
                </a:solidFill>
                <a:latin typeface="Arial"/>
              </a:rPr>
              <a:t>Trang admin:</a:t>
            </a:r>
          </a:p>
          <a:p>
            <a:pPr>
              <a:lnSpc>
                <a:spcPts val="6749"/>
              </a:lnSpc>
            </a:pPr>
            <a:r>
              <a:rPr lang="en-US" sz="4499">
                <a:solidFill>
                  <a:srgbClr val="0E0340"/>
                </a:solidFill>
                <a:latin typeface="Arial"/>
              </a:rPr>
              <a:t>    - Có đầy đủ các chức năng quản lý cơ bản của website.</a:t>
            </a:r>
          </a:p>
          <a:p>
            <a:pPr>
              <a:lnSpc>
                <a:spcPts val="6749"/>
              </a:lnSpc>
            </a:pPr>
            <a:r>
              <a:rPr lang="en-US" sz="4499">
                <a:solidFill>
                  <a:srgbClr val="0E0340"/>
                </a:solidFill>
                <a:latin typeface="Arial"/>
              </a:rPr>
              <a:t>Trang người dùng:</a:t>
            </a:r>
          </a:p>
          <a:p>
            <a:pPr>
              <a:lnSpc>
                <a:spcPts val="6749"/>
              </a:lnSpc>
            </a:pPr>
            <a:r>
              <a:rPr lang="en-US" sz="4499">
                <a:solidFill>
                  <a:srgbClr val="0E0340"/>
                </a:solidFill>
                <a:latin typeface="Arial"/>
              </a:rPr>
              <a:t>    - Có các chức năng cơ bản của 1 website bán hàng.</a:t>
            </a:r>
          </a:p>
        </p:txBody>
      </p:sp>
      <p:sp>
        <p:nvSpPr>
          <p:cNvPr id="5" name="Freeform 5"/>
          <p:cNvSpPr/>
          <p:nvPr/>
        </p:nvSpPr>
        <p:spPr>
          <a:xfrm rot="-7300918">
            <a:off x="3914185" y="1005778"/>
            <a:ext cx="3645282" cy="2296761"/>
          </a:xfrm>
          <a:custGeom>
            <a:avLst/>
            <a:gdLst/>
            <a:ahLst/>
            <a:cxnLst/>
            <a:rect l="l" t="t" r="r" b="b"/>
            <a:pathLst>
              <a:path w="3645282" h="2296761">
                <a:moveTo>
                  <a:pt x="0" y="0"/>
                </a:moveTo>
                <a:lnTo>
                  <a:pt x="3645282" y="0"/>
                </a:lnTo>
                <a:lnTo>
                  <a:pt x="3645282" y="2296761"/>
                </a:lnTo>
                <a:lnTo>
                  <a:pt x="0" y="2296761"/>
                </a:lnTo>
                <a:lnTo>
                  <a:pt x="0" y="0"/>
                </a:lnTo>
                <a:close/>
              </a:path>
            </a:pathLst>
          </a:custGeom>
          <a:blipFill>
            <a:blip r:embed="rId3"/>
            <a:stretch>
              <a:fillRect/>
            </a:stretch>
          </a:blipFill>
        </p:spPr>
      </p:sp>
      <p:sp>
        <p:nvSpPr>
          <p:cNvPr id="6" name="Freeform 6"/>
          <p:cNvSpPr/>
          <p:nvPr/>
        </p:nvSpPr>
        <p:spPr>
          <a:xfrm rot="-5989939">
            <a:off x="-1738962" y="6791625"/>
            <a:ext cx="4186406" cy="3059297"/>
          </a:xfrm>
          <a:custGeom>
            <a:avLst/>
            <a:gdLst/>
            <a:ahLst/>
            <a:cxnLst/>
            <a:rect l="l" t="t" r="r" b="b"/>
            <a:pathLst>
              <a:path w="4186406" h="3059297">
                <a:moveTo>
                  <a:pt x="0" y="0"/>
                </a:moveTo>
                <a:lnTo>
                  <a:pt x="4186406" y="0"/>
                </a:lnTo>
                <a:lnTo>
                  <a:pt x="4186406" y="3059297"/>
                </a:lnTo>
                <a:lnTo>
                  <a:pt x="0" y="3059297"/>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460</Words>
  <Application>Microsoft Office PowerPoint</Application>
  <PresentationFormat>Custom</PresentationFormat>
  <Paragraphs>69</Paragraphs>
  <Slides>27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Cormorant Garamond Bold Italics</vt:lpstr>
      <vt:lpstr>Arial Bold</vt:lpstr>
      <vt:lpstr>Arial</vt:lpstr>
      <vt:lpstr>Anton</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White Professional Science Project Presentation</dc:title>
  <cp:lastModifiedBy>Nguyễn Thanh  Hơn</cp:lastModifiedBy>
  <cp:revision>16</cp:revision>
  <dcterms:created xsi:type="dcterms:W3CDTF">2006-08-16T00:00:00Z</dcterms:created>
  <dcterms:modified xsi:type="dcterms:W3CDTF">2024-04-28T05:42:45Z</dcterms:modified>
  <dc:identifier>DAGDq-AfAm0</dc:identifier>
</cp:coreProperties>
</file>